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59" r:id="rId4"/>
    <p:sldId id="262" r:id="rId5"/>
    <p:sldId id="263" r:id="rId6"/>
    <p:sldId id="274" r:id="rId7"/>
    <p:sldId id="278" r:id="rId8"/>
    <p:sldId id="264" r:id="rId9"/>
    <p:sldId id="265" r:id="rId10"/>
    <p:sldId id="266"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9F57A6-9590-4220-A31F-7B6674CB782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6FE8122-9D8E-4D49-B2A7-7338DC48C3DE}" type="datetimeFigureOut">
              <a:rPr lang="es-ES" smtClean="0"/>
              <a:pPr/>
              <a:t>20/04/2017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2F9F57A6-9590-4220-A31F-7B6674CB782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FE8122-9D8E-4D49-B2A7-7338DC48C3DE}" type="datetimeFigureOut">
              <a:rPr lang="es-ES" smtClean="0"/>
              <a:pPr/>
              <a:t>20/04/2017</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9F57A6-9590-4220-A31F-7B6674CB782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39952" y="3140968"/>
            <a:ext cx="4461120" cy="1008112"/>
          </a:xfrm>
        </p:spPr>
        <p:txBody>
          <a:bodyPr>
            <a:normAutofit/>
          </a:bodyPr>
          <a:lstStyle/>
          <a:p>
            <a:r>
              <a:rPr lang="es-ES" dirty="0" smtClean="0">
                <a:solidFill>
                  <a:schemeClr val="accent6">
                    <a:lumMod val="50000"/>
                  </a:schemeClr>
                </a:solidFill>
                <a:latin typeface="Bernard MT Condensed" pitchFamily="18" charset="0"/>
              </a:rPr>
              <a:t>NorfeuS.COOP</a:t>
            </a:r>
            <a:endParaRPr lang="es-ES" dirty="0">
              <a:solidFill>
                <a:schemeClr val="accent6">
                  <a:lumMod val="50000"/>
                </a:schemeClr>
              </a:solidFill>
              <a:latin typeface="Bernard MT Condensed" pitchFamily="18" charset="0"/>
            </a:endParaRPr>
          </a:p>
        </p:txBody>
      </p:sp>
      <p:sp>
        <p:nvSpPr>
          <p:cNvPr id="3" name="2 Subtítulo"/>
          <p:cNvSpPr>
            <a:spLocks noGrp="1"/>
          </p:cNvSpPr>
          <p:nvPr>
            <p:ph type="subTitle" idx="1"/>
          </p:nvPr>
        </p:nvSpPr>
        <p:spPr>
          <a:xfrm>
            <a:off x="611560" y="4581128"/>
            <a:ext cx="7854696" cy="1752600"/>
          </a:xfrm>
        </p:spPr>
        <p:txBody>
          <a:bodyPr>
            <a:normAutofit fontScale="92500" lnSpcReduction="10000"/>
          </a:bodyPr>
          <a:lstStyle/>
          <a:p>
            <a:r>
              <a:rPr lang="es-ES" b="1" dirty="0" err="1" smtClean="0">
                <a:solidFill>
                  <a:schemeClr val="accent6">
                    <a:lumMod val="50000"/>
                  </a:schemeClr>
                </a:solidFill>
              </a:rPr>
              <a:t>Carrer</a:t>
            </a:r>
            <a:r>
              <a:rPr lang="es-ES" b="1" dirty="0" smtClean="0">
                <a:solidFill>
                  <a:schemeClr val="accent6">
                    <a:lumMod val="50000"/>
                  </a:schemeClr>
                </a:solidFill>
              </a:rPr>
              <a:t>: </a:t>
            </a:r>
            <a:r>
              <a:rPr lang="es-ES" dirty="0" err="1" smtClean="0">
                <a:solidFill>
                  <a:schemeClr val="accent6">
                    <a:lumMod val="50000"/>
                  </a:schemeClr>
                </a:solidFill>
              </a:rPr>
              <a:t>Ponent</a:t>
            </a:r>
            <a:r>
              <a:rPr lang="es-ES" dirty="0" smtClean="0">
                <a:solidFill>
                  <a:schemeClr val="accent6">
                    <a:lumMod val="50000"/>
                  </a:schemeClr>
                </a:solidFill>
              </a:rPr>
              <a:t> s/n 17480 Roses (Girona)</a:t>
            </a:r>
            <a:endParaRPr lang="es-ES" b="1" dirty="0" smtClean="0">
              <a:solidFill>
                <a:schemeClr val="accent6">
                  <a:lumMod val="50000"/>
                </a:schemeClr>
              </a:solidFill>
            </a:endParaRPr>
          </a:p>
          <a:p>
            <a:r>
              <a:rPr lang="es-ES" b="1" dirty="0" err="1" smtClean="0">
                <a:solidFill>
                  <a:schemeClr val="accent6">
                    <a:lumMod val="50000"/>
                  </a:schemeClr>
                </a:solidFill>
              </a:rPr>
              <a:t>Correu</a:t>
            </a:r>
            <a:r>
              <a:rPr lang="es-ES" b="1" dirty="0" smtClean="0">
                <a:solidFill>
                  <a:schemeClr val="accent6">
                    <a:lumMod val="50000"/>
                  </a:schemeClr>
                </a:solidFill>
              </a:rPr>
              <a:t>: </a:t>
            </a:r>
            <a:r>
              <a:rPr lang="es-ES" dirty="0" smtClean="0">
                <a:solidFill>
                  <a:schemeClr val="accent6">
                    <a:lumMod val="50000"/>
                  </a:schemeClr>
                </a:solidFill>
              </a:rPr>
              <a:t>norfeuscoop@gmail.com</a:t>
            </a:r>
          </a:p>
          <a:p>
            <a:r>
              <a:rPr lang="es-ES" b="1" dirty="0" smtClean="0">
                <a:solidFill>
                  <a:schemeClr val="accent6">
                    <a:lumMod val="50000"/>
                  </a:schemeClr>
                </a:solidFill>
              </a:rPr>
              <a:t>Tel.:</a:t>
            </a:r>
            <a:r>
              <a:rPr lang="es-ES" dirty="0" smtClean="0">
                <a:solidFill>
                  <a:schemeClr val="accent6">
                    <a:lumMod val="50000"/>
                  </a:schemeClr>
                </a:solidFill>
              </a:rPr>
              <a:t>972150567</a:t>
            </a:r>
            <a:endParaRPr lang="es-ES" b="1" dirty="0" smtClean="0">
              <a:solidFill>
                <a:schemeClr val="accent6">
                  <a:lumMod val="50000"/>
                </a:schemeClr>
              </a:solidFill>
            </a:endParaRPr>
          </a:p>
          <a:p>
            <a:r>
              <a:rPr lang="es-ES" b="1" dirty="0" smtClean="0">
                <a:solidFill>
                  <a:schemeClr val="accent6">
                    <a:lumMod val="50000"/>
                  </a:schemeClr>
                </a:solidFill>
              </a:rPr>
              <a:t>Fax: </a:t>
            </a:r>
            <a:r>
              <a:rPr lang="es-ES" dirty="0" smtClean="0">
                <a:solidFill>
                  <a:schemeClr val="accent6">
                    <a:lumMod val="50000"/>
                  </a:schemeClr>
                </a:solidFill>
              </a:rPr>
              <a:t>972151322</a:t>
            </a:r>
          </a:p>
          <a:p>
            <a:endParaRPr lang="es-ES" b="1" dirty="0"/>
          </a:p>
        </p:txBody>
      </p:sp>
      <p:pic>
        <p:nvPicPr>
          <p:cNvPr id="4" name="3 Imagen" descr="logo NORFEU S.COOP.png"/>
          <p:cNvPicPr>
            <a:picLocks noChangeAspect="1"/>
          </p:cNvPicPr>
          <p:nvPr/>
        </p:nvPicPr>
        <p:blipFill>
          <a:blip r:embed="rId2" cstate="print"/>
          <a:stretch>
            <a:fillRect/>
          </a:stretch>
        </p:blipFill>
        <p:spPr>
          <a:xfrm>
            <a:off x="683568" y="836712"/>
            <a:ext cx="4199540" cy="326120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latin typeface="Bernard MT Condensed" pitchFamily="18" charset="0"/>
              </a:rPr>
              <a:t>Oli</a:t>
            </a:r>
            <a:r>
              <a:rPr lang="es-ES" dirty="0" smtClean="0">
                <a:latin typeface="Bernard MT Condensed" pitchFamily="18" charset="0"/>
              </a:rPr>
              <a:t> de Pau 25cL</a:t>
            </a:r>
            <a:br>
              <a:rPr lang="es-ES" dirty="0" smtClean="0">
                <a:latin typeface="Bernard MT Condensed" pitchFamily="18" charset="0"/>
              </a:rPr>
            </a:br>
            <a:r>
              <a:rPr lang="es-ES" sz="3100" dirty="0" smtClean="0">
                <a:solidFill>
                  <a:srgbClr val="7030A0"/>
                </a:solidFill>
                <a:latin typeface="Bernard MT Condensed" pitchFamily="18" charset="0"/>
              </a:rPr>
              <a:t>Ref.09</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457200" y="1916833"/>
            <a:ext cx="4186808" cy="3583870"/>
          </a:xfrm>
          <a:solidFill>
            <a:schemeClr val="bg2"/>
          </a:solidFill>
          <a:ln>
            <a:solidFill>
              <a:schemeClr val="accent1"/>
            </a:solidFill>
          </a:ln>
        </p:spPr>
        <p:txBody>
          <a:bodyPr>
            <a:normAutofit/>
          </a:bodyPr>
          <a:lstStyle/>
          <a:p>
            <a:pPr>
              <a:buNone/>
            </a:pPr>
            <a:endParaRPr lang="es-ES" sz="1800" dirty="0" smtClean="0">
              <a:solidFill>
                <a:schemeClr val="accent4">
                  <a:lumMod val="75000"/>
                </a:schemeClr>
              </a:solidFill>
            </a:endParaRPr>
          </a:p>
          <a:p>
            <a:pPr>
              <a:buNone/>
            </a:pPr>
            <a:r>
              <a:rPr lang="es-ES" sz="2000" b="1" dirty="0" smtClean="0">
                <a:solidFill>
                  <a:schemeClr val="accent4">
                    <a:lumMod val="75000"/>
                  </a:schemeClr>
                </a:solidFill>
                <a:latin typeface="Andalus" pitchFamily="18" charset="-78"/>
                <a:cs typeface="Andalus" pitchFamily="18" charset="-78"/>
              </a:rPr>
              <a:t>    DESCRIPCIÓ DEL PRODUCTE</a:t>
            </a:r>
            <a:r>
              <a:rPr lang="es-ES" sz="1800" b="1" dirty="0" smtClean="0">
                <a:solidFill>
                  <a:schemeClr val="accent4">
                    <a:lumMod val="75000"/>
                  </a:schemeClr>
                </a:solidFill>
                <a:latin typeface="Andalus" pitchFamily="18" charset="-78"/>
                <a:cs typeface="Andalus" pitchFamily="18" charset="-78"/>
              </a:rPr>
              <a:t>:</a:t>
            </a:r>
          </a:p>
          <a:p>
            <a:pPr algn="just">
              <a:buNone/>
            </a:pPr>
            <a:r>
              <a:rPr lang="es-ES" sz="1800" dirty="0" smtClean="0">
                <a:solidFill>
                  <a:schemeClr val="accent4">
                    <a:lumMod val="75000"/>
                  </a:schemeClr>
                </a:solidFill>
                <a:latin typeface="Andalus" pitchFamily="18" charset="-78"/>
                <a:cs typeface="Andalus" pitchFamily="18" charset="-78"/>
              </a:rPr>
              <a:t>    </a:t>
            </a:r>
          </a:p>
          <a:p>
            <a:pPr algn="just">
              <a:buNone/>
            </a:pPr>
            <a:r>
              <a:rPr lang="es-ES" sz="1800" dirty="0" smtClean="0">
                <a:solidFill>
                  <a:schemeClr val="accent4">
                    <a:lumMod val="75000"/>
                  </a:schemeClr>
                </a:solidFill>
                <a:latin typeface="Andalus" pitchFamily="18" charset="-78"/>
                <a:cs typeface="Andalus" pitchFamily="18" charset="-78"/>
              </a:rPr>
              <a:t>    </a:t>
            </a:r>
            <a:r>
              <a:rPr lang="ca-ES" sz="1800" dirty="0" smtClean="0">
                <a:solidFill>
                  <a:schemeClr val="accent4">
                    <a:lumMod val="75000"/>
                  </a:schemeClr>
                </a:solidFill>
                <a:latin typeface="Andalus" pitchFamily="18" charset="-78"/>
                <a:cs typeface="Andalus" pitchFamily="18" charset="-78"/>
              </a:rPr>
              <a:t>L’oli de Pau d’oliva verge extra, elaborat per </a:t>
            </a:r>
            <a:r>
              <a:rPr lang="ca-ES" sz="1800" dirty="0" err="1" smtClean="0">
                <a:solidFill>
                  <a:schemeClr val="accent4">
                    <a:lumMod val="75000"/>
                  </a:schemeClr>
                </a:solidFill>
                <a:latin typeface="Andalus" pitchFamily="18" charset="-78"/>
                <a:cs typeface="Andalus" pitchFamily="18" charset="-78"/>
              </a:rPr>
              <a:t>Empordàlia</a:t>
            </a:r>
            <a:r>
              <a:rPr lang="ca-ES" sz="1800" dirty="0" smtClean="0">
                <a:solidFill>
                  <a:schemeClr val="accent4">
                    <a:lumMod val="75000"/>
                  </a:schemeClr>
                </a:solidFill>
                <a:latin typeface="Andalus" pitchFamily="18" charset="-78"/>
                <a:cs typeface="Andalus" pitchFamily="18" charset="-78"/>
              </a:rPr>
              <a:t>, s’obté exclusivament d’olives de l’Empordà on les oliveres centenàries construeixen la base de la seva producció.</a:t>
            </a:r>
          </a:p>
          <a:p>
            <a:pPr algn="just">
              <a:buNone/>
            </a:pPr>
            <a:endParaRPr lang="ca-ES" sz="1800" dirty="0" smtClean="0">
              <a:solidFill>
                <a:schemeClr val="accent4">
                  <a:lumMod val="75000"/>
                </a:schemeClr>
              </a:solidFill>
              <a:latin typeface="Andalus" pitchFamily="18" charset="-78"/>
              <a:cs typeface="Andalus" pitchFamily="18" charset="-78"/>
            </a:endParaRPr>
          </a:p>
          <a:p>
            <a:pPr algn="just">
              <a:buNone/>
            </a:pPr>
            <a:r>
              <a:rPr lang="ca-ES" sz="2000" b="1" dirty="0" smtClean="0">
                <a:solidFill>
                  <a:schemeClr val="accent4">
                    <a:lumMod val="75000"/>
                  </a:schemeClr>
                </a:solidFill>
                <a:latin typeface="Andalus" pitchFamily="18" charset="-78"/>
                <a:cs typeface="Andalus" pitchFamily="18" charset="-78"/>
              </a:rPr>
              <a:t>    PREU: 4,10€/u</a:t>
            </a:r>
          </a:p>
        </p:txBody>
      </p:sp>
      <p:pic>
        <p:nvPicPr>
          <p:cNvPr id="5" name="4 Marcador de contenido" descr="oli_empordalia.jpg"/>
          <p:cNvPicPr>
            <a:picLocks noGrp="1" noChangeAspect="1"/>
          </p:cNvPicPr>
          <p:nvPr>
            <p:ph sz="half" idx="2"/>
          </p:nvPr>
        </p:nvPicPr>
        <p:blipFill>
          <a:blip r:embed="rId2" cstate="print"/>
          <a:stretch>
            <a:fillRect/>
          </a:stretch>
        </p:blipFill>
        <p:spPr>
          <a:xfrm>
            <a:off x="5000628" y="2285992"/>
            <a:ext cx="3253645" cy="2817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301038" cy="1214446"/>
          </a:xfrm>
        </p:spPr>
        <p:txBody>
          <a:bodyPr>
            <a:normAutofit fontScale="90000"/>
          </a:bodyPr>
          <a:lstStyle/>
          <a:p>
            <a:r>
              <a:rPr lang="es-ES" dirty="0" err="1" smtClean="0">
                <a:latin typeface="Bernard MT Condensed" pitchFamily="18" charset="0"/>
              </a:rPr>
              <a:t>Taps</a:t>
            </a:r>
            <a:r>
              <a:rPr lang="es-ES" dirty="0" smtClean="0">
                <a:latin typeface="Bernard MT Condensed" pitchFamily="18" charset="0"/>
              </a:rPr>
              <a:t> de </a:t>
            </a:r>
            <a:r>
              <a:rPr lang="es-ES" dirty="0" err="1" smtClean="0">
                <a:latin typeface="Bernard MT Condensed" pitchFamily="18" charset="0"/>
              </a:rPr>
              <a:t>Cadaqués</a:t>
            </a:r>
            <a:r>
              <a:rPr lang="es-ES" dirty="0" smtClean="0"/>
              <a:t/>
            </a:r>
            <a:br>
              <a:rPr lang="es-ES" dirty="0" smtClean="0"/>
            </a:br>
            <a:r>
              <a:rPr lang="es-ES" sz="2800" dirty="0" smtClean="0">
                <a:solidFill>
                  <a:srgbClr val="7030A0"/>
                </a:solidFill>
                <a:latin typeface="Bernard MT Condensed" pitchFamily="18" charset="0"/>
              </a:rPr>
              <a:t>Ref.01</a:t>
            </a:r>
            <a:endParaRPr lang="es-ES" sz="2800" dirty="0">
              <a:solidFill>
                <a:srgbClr val="7030A0"/>
              </a:solidFill>
              <a:latin typeface="Bernard MT Condensed" pitchFamily="18" charset="0"/>
            </a:endParaRPr>
          </a:p>
        </p:txBody>
      </p:sp>
      <p:sp>
        <p:nvSpPr>
          <p:cNvPr id="3" name="2 Marcador de contenido"/>
          <p:cNvSpPr>
            <a:spLocks noGrp="1"/>
          </p:cNvSpPr>
          <p:nvPr>
            <p:ph sz="half" idx="1"/>
          </p:nvPr>
        </p:nvSpPr>
        <p:spPr>
          <a:xfrm>
            <a:off x="500034" y="1785926"/>
            <a:ext cx="4286280" cy="4497561"/>
          </a:xfrm>
          <a:solidFill>
            <a:schemeClr val="bg2"/>
          </a:solidFill>
          <a:ln>
            <a:solidFill>
              <a:schemeClr val="accent6">
                <a:lumMod val="75000"/>
              </a:schemeClr>
            </a:solidFill>
          </a:ln>
        </p:spPr>
        <p:txBody>
          <a:bodyPr>
            <a:normAutofit/>
          </a:bodyPr>
          <a:lstStyle/>
          <a:p>
            <a:pPr algn="just">
              <a:buNone/>
            </a:pPr>
            <a:endParaRPr lang="es-ES" sz="1800" dirty="0" smtClean="0">
              <a:solidFill>
                <a:schemeClr val="accent4">
                  <a:lumMod val="75000"/>
                </a:schemeClr>
              </a:solidFill>
              <a:latin typeface="Bernard MT Condensed" pitchFamily="18" charset="0"/>
            </a:endParaRPr>
          </a:p>
          <a:p>
            <a:pPr algn="just">
              <a:buNone/>
            </a:pPr>
            <a:r>
              <a:rPr lang="es-ES" sz="1800" b="1" dirty="0" smtClean="0">
                <a:solidFill>
                  <a:schemeClr val="accent4"/>
                </a:solidFill>
                <a:latin typeface="Andalus" pitchFamily="18" charset="-78"/>
                <a:cs typeface="Andalus" pitchFamily="18" charset="-78"/>
              </a:rPr>
              <a:t>     </a:t>
            </a:r>
            <a:r>
              <a:rPr lang="es-ES" sz="2000" b="1" dirty="0" smtClean="0">
                <a:solidFill>
                  <a:schemeClr val="accent4"/>
                </a:solidFill>
                <a:latin typeface="Andalus" pitchFamily="18" charset="-78"/>
                <a:cs typeface="Andalus" pitchFamily="18" charset="-78"/>
              </a:rPr>
              <a:t>DESCRIPCIÓ DEL PRODUCTE</a:t>
            </a:r>
            <a:r>
              <a:rPr lang="es-ES" sz="1800" b="1" dirty="0" smtClean="0">
                <a:solidFill>
                  <a:schemeClr val="accent4"/>
                </a:solidFill>
                <a:latin typeface="Andalus" pitchFamily="18" charset="-78"/>
                <a:cs typeface="Andalus" pitchFamily="18" charset="-78"/>
              </a:rPr>
              <a:t>:</a:t>
            </a:r>
            <a:endParaRPr lang="ca-ES" sz="1800" b="1" dirty="0" smtClean="0">
              <a:solidFill>
                <a:schemeClr val="accent4"/>
              </a:solidFill>
              <a:latin typeface="Andalus" pitchFamily="18" charset="-78"/>
              <a:cs typeface="Andalus" pitchFamily="18" charset="-78"/>
            </a:endParaRPr>
          </a:p>
          <a:p>
            <a:pPr algn="just">
              <a:buNone/>
            </a:pPr>
            <a:r>
              <a:rPr lang="ca-ES" sz="2000" dirty="0" smtClean="0">
                <a:solidFill>
                  <a:schemeClr val="accent4"/>
                </a:solidFill>
                <a:latin typeface="Andalus" pitchFamily="18" charset="-78"/>
                <a:cs typeface="Andalus" pitchFamily="18" charset="-78"/>
              </a:rPr>
              <a:t>    </a:t>
            </a:r>
            <a:r>
              <a:rPr lang="ca-ES" sz="1800" dirty="0" smtClean="0">
                <a:solidFill>
                  <a:schemeClr val="accent4"/>
                </a:solidFill>
                <a:latin typeface="Andalus" pitchFamily="18" charset="-78"/>
                <a:cs typeface="Andalus" pitchFamily="18" charset="-78"/>
              </a:rPr>
              <a:t>La base és un pa de pessic elaborat amb sucre, ous i farina, sucat amb almívar i amb una mica de sucre per sobre. El seu nom es deu al fet que prenen una forma similar als taps de cava. És un dolç que es pren en el berenar o flamejat amb rom a les postres.</a:t>
            </a:r>
          </a:p>
          <a:p>
            <a:pPr algn="just">
              <a:buNone/>
            </a:pPr>
            <a:endParaRPr lang="es-ES" sz="2000" dirty="0" smtClean="0">
              <a:solidFill>
                <a:schemeClr val="accent4"/>
              </a:solidFill>
              <a:latin typeface="Andalus" pitchFamily="18" charset="-78"/>
              <a:cs typeface="Andalus" pitchFamily="18" charset="-78"/>
            </a:endParaRPr>
          </a:p>
          <a:p>
            <a:pPr algn="just">
              <a:buNone/>
            </a:pPr>
            <a:r>
              <a:rPr lang="es-ES" sz="2000" b="1" dirty="0" smtClean="0">
                <a:solidFill>
                  <a:schemeClr val="accent4"/>
                </a:solidFill>
                <a:latin typeface="Andalus" pitchFamily="18" charset="-78"/>
                <a:cs typeface="Andalus" pitchFamily="18" charset="-78"/>
              </a:rPr>
              <a:t>      PREU:  9,50€ 15 UNITATS</a:t>
            </a:r>
            <a:endParaRPr lang="es-ES" sz="2000" b="1" dirty="0">
              <a:solidFill>
                <a:schemeClr val="accent4"/>
              </a:solidFill>
              <a:latin typeface="Andalus" pitchFamily="18" charset="-78"/>
              <a:cs typeface="Andalus" pitchFamily="18" charset="-78"/>
            </a:endParaRPr>
          </a:p>
        </p:txBody>
      </p:sp>
      <p:pic>
        <p:nvPicPr>
          <p:cNvPr id="5" name="4 Marcador de contenido" descr="unnamed.jpg"/>
          <p:cNvPicPr>
            <a:picLocks noGrp="1" noChangeAspect="1"/>
          </p:cNvPicPr>
          <p:nvPr>
            <p:ph sz="half" idx="2"/>
          </p:nvPr>
        </p:nvPicPr>
        <p:blipFill>
          <a:blip r:embed="rId2" cstate="print"/>
          <a:stretch>
            <a:fillRect/>
          </a:stretch>
        </p:blipFill>
        <p:spPr>
          <a:xfrm>
            <a:off x="5572132" y="2071678"/>
            <a:ext cx="3029912" cy="2583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latin typeface="Bernard MT Condensed" pitchFamily="18" charset="0"/>
              </a:rPr>
              <a:t>Anxoves</a:t>
            </a:r>
            <a:r>
              <a:rPr lang="es-ES" dirty="0" smtClean="0">
                <a:latin typeface="Bernard MT Condensed" pitchFamily="18" charset="0"/>
              </a:rPr>
              <a:t> de Roses 300gr.</a:t>
            </a:r>
            <a:r>
              <a:rPr lang="es-ES" dirty="0" smtClean="0"/>
              <a:t/>
            </a:r>
            <a:br>
              <a:rPr lang="es-ES" dirty="0" smtClean="0"/>
            </a:br>
            <a:r>
              <a:rPr lang="es-ES" sz="3100" dirty="0" smtClean="0">
                <a:solidFill>
                  <a:srgbClr val="7030A0"/>
                </a:solidFill>
                <a:latin typeface="Bernard MT Condensed" pitchFamily="18" charset="0"/>
              </a:rPr>
              <a:t>Ref.02</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457200" y="1988839"/>
            <a:ext cx="4330824" cy="4366085"/>
          </a:xfrm>
          <a:solidFill>
            <a:schemeClr val="bg2"/>
          </a:solidFill>
          <a:ln>
            <a:solidFill>
              <a:schemeClr val="accent6">
                <a:lumMod val="75000"/>
              </a:schemeClr>
            </a:solidFill>
          </a:ln>
        </p:spPr>
        <p:txBody>
          <a:bodyPr>
            <a:normAutofit/>
          </a:bodyPr>
          <a:lstStyle/>
          <a:p>
            <a:pPr algn="just">
              <a:buNone/>
            </a:pPr>
            <a:r>
              <a:rPr lang="ca-ES" sz="1800" dirty="0" smtClean="0">
                <a:solidFill>
                  <a:schemeClr val="accent4">
                    <a:lumMod val="75000"/>
                  </a:schemeClr>
                </a:solidFill>
                <a:latin typeface="Andalus" pitchFamily="18" charset="-78"/>
                <a:cs typeface="Andalus" pitchFamily="18" charset="-78"/>
              </a:rPr>
              <a:t>     </a:t>
            </a:r>
          </a:p>
          <a:p>
            <a:pPr algn="just">
              <a:buNone/>
            </a:pPr>
            <a:r>
              <a:rPr lang="ca-ES" sz="2000" b="1" dirty="0" smtClean="0">
                <a:solidFill>
                  <a:schemeClr val="accent4"/>
                </a:solidFill>
                <a:latin typeface="Andalus" pitchFamily="18" charset="-78"/>
                <a:cs typeface="Andalus" pitchFamily="18" charset="-78"/>
              </a:rPr>
              <a:t>     DESCRIPCIÓ DEL PRODUCTE:  </a:t>
            </a:r>
          </a:p>
          <a:p>
            <a:pPr algn="just">
              <a:buNone/>
            </a:pPr>
            <a:r>
              <a:rPr lang="ca-ES" sz="1800" dirty="0" smtClean="0">
                <a:solidFill>
                  <a:schemeClr val="accent4"/>
                </a:solidFill>
                <a:latin typeface="Andalus" pitchFamily="18" charset="-78"/>
                <a:cs typeface="Andalus" pitchFamily="18" charset="-78"/>
              </a:rPr>
              <a:t>     Filet de Anxova de Roses amb oli d'oliva. Segell qualitat Girona Excel·lent 2014.</a:t>
            </a:r>
          </a:p>
          <a:p>
            <a:pPr algn="just">
              <a:buNone/>
            </a:pPr>
            <a:r>
              <a:rPr lang="ca-ES" sz="1800" dirty="0" smtClean="0">
                <a:solidFill>
                  <a:schemeClr val="accent4"/>
                </a:solidFill>
                <a:latin typeface="Andalus" pitchFamily="18" charset="-78"/>
                <a:cs typeface="Andalus" pitchFamily="18" charset="-78"/>
              </a:rPr>
              <a:t>     Aquestes anxoves són perfectes per a qualsevol ocasió i amb bona companyia amb pa amb tomàquet i un bon vi blanc.</a:t>
            </a:r>
          </a:p>
          <a:p>
            <a:endParaRPr lang="es-ES" sz="1800" dirty="0" smtClean="0">
              <a:solidFill>
                <a:schemeClr val="accent4"/>
              </a:solidFill>
              <a:latin typeface="Andalus" pitchFamily="18" charset="-78"/>
              <a:cs typeface="Andalus" pitchFamily="18" charset="-78"/>
            </a:endParaRPr>
          </a:p>
          <a:p>
            <a:pPr>
              <a:buNone/>
            </a:pPr>
            <a:r>
              <a:rPr lang="es-ES" sz="2000" b="1" dirty="0" smtClean="0">
                <a:solidFill>
                  <a:schemeClr val="accent4"/>
                </a:solidFill>
                <a:latin typeface="Andalus" pitchFamily="18" charset="-78"/>
                <a:cs typeface="Andalus" pitchFamily="18" charset="-78"/>
              </a:rPr>
              <a:t>     PREU: 5.94 €</a:t>
            </a:r>
            <a:endParaRPr lang="es-ES" sz="2000" b="1" dirty="0">
              <a:solidFill>
                <a:schemeClr val="accent4"/>
              </a:solidFill>
              <a:latin typeface="Andalus" pitchFamily="18" charset="-78"/>
              <a:cs typeface="Andalus" pitchFamily="18" charset="-78"/>
            </a:endParaRPr>
          </a:p>
        </p:txBody>
      </p:sp>
      <p:pic>
        <p:nvPicPr>
          <p:cNvPr id="5" name="4 Marcador de contenido" descr="conservas-de-pescados-y-mariscos-anchoas-de-roses-a-la-sal.jpg"/>
          <p:cNvPicPr>
            <a:picLocks noGrp="1" noChangeAspect="1"/>
          </p:cNvPicPr>
          <p:nvPr>
            <p:ph sz="half" idx="2"/>
          </p:nvPr>
        </p:nvPicPr>
        <p:blipFill>
          <a:blip r:embed="rId2" cstate="print"/>
          <a:stretch>
            <a:fillRect/>
          </a:stretch>
        </p:blipFill>
        <p:spPr>
          <a:xfrm>
            <a:off x="5292080" y="1988840"/>
            <a:ext cx="2592288"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latin typeface="Bernard MT Condensed" pitchFamily="18" charset="0"/>
              </a:rPr>
              <a:t>Fumet</a:t>
            </a:r>
            <a:r>
              <a:rPr lang="es-ES" dirty="0" smtClean="0">
                <a:latin typeface="Bernard MT Condensed" pitchFamily="18" charset="0"/>
              </a:rPr>
              <a:t> de Roses 900ml</a:t>
            </a:r>
            <a:r>
              <a:rPr lang="es-ES" dirty="0" smtClean="0"/>
              <a:t/>
            </a:r>
            <a:br>
              <a:rPr lang="es-ES" dirty="0" smtClean="0"/>
            </a:br>
            <a:r>
              <a:rPr lang="es-ES" sz="3100" dirty="0" smtClean="0">
                <a:solidFill>
                  <a:srgbClr val="7030A0"/>
                </a:solidFill>
                <a:latin typeface="Bernard MT Condensed" pitchFamily="18" charset="0"/>
              </a:rPr>
              <a:t>Ref.03</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457200" y="1928801"/>
            <a:ext cx="4614866" cy="4426123"/>
          </a:xfrm>
          <a:solidFill>
            <a:schemeClr val="bg2"/>
          </a:solidFill>
          <a:ln>
            <a:solidFill>
              <a:schemeClr val="accent6">
                <a:lumMod val="75000"/>
              </a:schemeClr>
            </a:solidFill>
          </a:ln>
        </p:spPr>
        <p:txBody>
          <a:bodyPr>
            <a:normAutofit/>
          </a:bodyPr>
          <a:lstStyle/>
          <a:p>
            <a:pPr algn="just">
              <a:buNone/>
            </a:pPr>
            <a:endParaRPr lang="es-ES" sz="2000" b="1" dirty="0" smtClean="0">
              <a:solidFill>
                <a:schemeClr val="accent4">
                  <a:lumMod val="75000"/>
                </a:schemeClr>
              </a:solidFill>
              <a:latin typeface="Andalus" pitchFamily="18" charset="-78"/>
              <a:cs typeface="Andalus" pitchFamily="18" charset="-78"/>
            </a:endParaRPr>
          </a:p>
          <a:p>
            <a:pPr algn="just">
              <a:buNone/>
            </a:pPr>
            <a:r>
              <a:rPr lang="es-ES" sz="2000" b="1" dirty="0" smtClean="0">
                <a:solidFill>
                  <a:schemeClr val="accent4"/>
                </a:solidFill>
                <a:latin typeface="Andalus" pitchFamily="18" charset="-78"/>
                <a:cs typeface="Andalus" pitchFamily="18" charset="-78"/>
              </a:rPr>
              <a:t>    DESCRIPCIÓ DEL PRODUCTE:</a:t>
            </a:r>
            <a:endParaRPr lang="ca-ES" sz="2000" b="1" dirty="0" smtClean="0">
              <a:solidFill>
                <a:schemeClr val="accent4"/>
              </a:solidFill>
              <a:latin typeface="Andalus" pitchFamily="18" charset="-78"/>
              <a:cs typeface="Andalus" pitchFamily="18" charset="-78"/>
            </a:endParaRPr>
          </a:p>
          <a:p>
            <a:pPr algn="just">
              <a:buNone/>
            </a:pPr>
            <a:r>
              <a:rPr lang="ca-ES" sz="1800" dirty="0" smtClean="0">
                <a:solidFill>
                  <a:schemeClr val="accent4"/>
                </a:solidFill>
                <a:latin typeface="Andalus" pitchFamily="18" charset="-78"/>
                <a:cs typeface="Andalus" pitchFamily="18" charset="-78"/>
              </a:rPr>
              <a:t>    Brou de peix obtingut a partir de la cocció de diferents vegetals amb peix i marisc, envasat en format de 900 ml en envàs de vidre i esterilitzat. Sense obrir, es pot emmagatzemar a temperatura ambient. Un cop obert, s'ha d'emmagatzemar en refrigeració 48h.</a:t>
            </a:r>
          </a:p>
          <a:p>
            <a:pPr algn="just">
              <a:buNone/>
            </a:pPr>
            <a:r>
              <a:rPr lang="ca-ES" sz="1800" dirty="0" smtClean="0">
                <a:solidFill>
                  <a:schemeClr val="accent4"/>
                </a:solidFill>
                <a:latin typeface="Andalus" pitchFamily="18" charset="-78"/>
                <a:cs typeface="Andalus" pitchFamily="18" charset="-78"/>
              </a:rPr>
              <a:t>  </a:t>
            </a:r>
          </a:p>
          <a:p>
            <a:pPr algn="just">
              <a:buNone/>
            </a:pPr>
            <a:r>
              <a:rPr lang="es-ES" sz="2000" b="1" dirty="0" smtClean="0">
                <a:solidFill>
                  <a:schemeClr val="accent4"/>
                </a:solidFill>
                <a:latin typeface="Andalus" pitchFamily="18" charset="-78"/>
                <a:cs typeface="Andalus" pitchFamily="18" charset="-78"/>
              </a:rPr>
              <a:t>    PREU: 3 €/u</a:t>
            </a:r>
            <a:endParaRPr lang="es-ES" sz="2000" b="1" dirty="0">
              <a:solidFill>
                <a:schemeClr val="accent4"/>
              </a:solidFill>
              <a:latin typeface="Andalus" pitchFamily="18" charset="-78"/>
              <a:cs typeface="Andalus" pitchFamily="18" charset="-78"/>
            </a:endParaRPr>
          </a:p>
        </p:txBody>
      </p:sp>
      <p:pic>
        <p:nvPicPr>
          <p:cNvPr id="5" name="4 Marcador de contenido" descr="fumet.jpg"/>
          <p:cNvPicPr>
            <a:picLocks noGrp="1" noChangeAspect="1"/>
          </p:cNvPicPr>
          <p:nvPr>
            <p:ph sz="half" idx="2"/>
          </p:nvPr>
        </p:nvPicPr>
        <p:blipFill>
          <a:blip r:embed="rId2" cstate="print"/>
          <a:stretch>
            <a:fillRect/>
          </a:stretch>
        </p:blipFill>
        <p:spPr>
          <a:xfrm>
            <a:off x="5724128" y="1772816"/>
            <a:ext cx="1995774" cy="3291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dirty="0" smtClean="0">
                <a:latin typeface="Bernard MT Condensed" pitchFamily="18" charset="0"/>
              </a:rPr>
              <a:t>Imants de Roses</a:t>
            </a:r>
            <a:r>
              <a:rPr lang="es-ES" dirty="0" smtClean="0">
                <a:latin typeface="Bernard MT Condensed" pitchFamily="18" charset="0"/>
              </a:rPr>
              <a:t/>
            </a:r>
            <a:br>
              <a:rPr lang="es-ES" dirty="0" smtClean="0">
                <a:latin typeface="Bernard MT Condensed" pitchFamily="18" charset="0"/>
              </a:rPr>
            </a:br>
            <a:r>
              <a:rPr lang="es-ES" sz="3100" dirty="0" smtClean="0">
                <a:solidFill>
                  <a:srgbClr val="7030A0"/>
                </a:solidFill>
                <a:latin typeface="Bernard MT Condensed" pitchFamily="18" charset="0"/>
              </a:rPr>
              <a:t>Ref.04</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457200" y="1916832"/>
            <a:ext cx="4258816" cy="4438093"/>
          </a:xfrm>
          <a:solidFill>
            <a:schemeClr val="bg2"/>
          </a:solidFill>
          <a:ln>
            <a:solidFill>
              <a:schemeClr val="accent6">
                <a:lumMod val="75000"/>
              </a:schemeClr>
            </a:solidFill>
          </a:ln>
        </p:spPr>
        <p:txBody>
          <a:bodyPr/>
          <a:lstStyle/>
          <a:p>
            <a:pPr>
              <a:buNone/>
            </a:pPr>
            <a:endParaRPr lang="es-ES" b="1" dirty="0" smtClean="0">
              <a:solidFill>
                <a:schemeClr val="accent6">
                  <a:lumMod val="50000"/>
                </a:schemeClr>
              </a:solidFill>
            </a:endParaRPr>
          </a:p>
          <a:p>
            <a:pPr>
              <a:buNone/>
            </a:pPr>
            <a:r>
              <a:rPr lang="es-ES" sz="2000" b="1" dirty="0" smtClean="0">
                <a:solidFill>
                  <a:schemeClr val="accent6">
                    <a:lumMod val="50000"/>
                  </a:schemeClr>
                </a:solidFill>
                <a:latin typeface="Andalus" pitchFamily="18" charset="-78"/>
                <a:cs typeface="Andalus" pitchFamily="18" charset="-78"/>
              </a:rPr>
              <a:t>   </a:t>
            </a:r>
            <a:r>
              <a:rPr lang="ca-ES" sz="2000" b="1" dirty="0" smtClean="0">
                <a:solidFill>
                  <a:schemeClr val="accent6"/>
                </a:solidFill>
                <a:latin typeface="Andalus" pitchFamily="18" charset="-78"/>
                <a:cs typeface="Andalus" pitchFamily="18" charset="-78"/>
              </a:rPr>
              <a:t>DESCRIPCIÓ DEL PRODUCTE:</a:t>
            </a:r>
          </a:p>
          <a:p>
            <a:pPr>
              <a:buNone/>
            </a:pPr>
            <a:r>
              <a:rPr lang="ca-ES" sz="1800" b="1" dirty="0" smtClean="0">
                <a:solidFill>
                  <a:schemeClr val="accent6"/>
                </a:solidFill>
                <a:latin typeface="Andalus" pitchFamily="18" charset="-78"/>
                <a:cs typeface="Andalus" pitchFamily="18" charset="-78"/>
              </a:rPr>
              <a:t>    </a:t>
            </a:r>
            <a:r>
              <a:rPr lang="ca-ES" sz="1800" dirty="0" smtClean="0">
                <a:solidFill>
                  <a:schemeClr val="accent6"/>
                </a:solidFill>
                <a:latin typeface="Andalus" pitchFamily="18" charset="-78"/>
                <a:cs typeface="Andalus" pitchFamily="18" charset="-78"/>
              </a:rPr>
              <a:t>Imants comprats a les botigues de Roses.</a:t>
            </a:r>
          </a:p>
          <a:p>
            <a:pPr>
              <a:buNone/>
            </a:pPr>
            <a:endParaRPr lang="ca-ES" sz="1800" dirty="0" smtClean="0">
              <a:solidFill>
                <a:schemeClr val="accent6"/>
              </a:solidFill>
              <a:latin typeface="Andalus" pitchFamily="18" charset="-78"/>
              <a:cs typeface="Andalus" pitchFamily="18" charset="-78"/>
            </a:endParaRPr>
          </a:p>
          <a:p>
            <a:pPr>
              <a:buNone/>
            </a:pPr>
            <a:r>
              <a:rPr lang="ca-ES" sz="1800" b="1" dirty="0" smtClean="0">
                <a:solidFill>
                  <a:schemeClr val="accent6"/>
                </a:solidFill>
                <a:latin typeface="Andalus" pitchFamily="18" charset="-78"/>
                <a:cs typeface="Andalus" pitchFamily="18" charset="-78"/>
              </a:rPr>
              <a:t>    PREU: 3 €/u  </a:t>
            </a:r>
            <a:endParaRPr lang="ca-ES" sz="1800" b="1" dirty="0">
              <a:solidFill>
                <a:schemeClr val="accent6"/>
              </a:solidFill>
              <a:latin typeface="Andalus" pitchFamily="18" charset="-78"/>
              <a:cs typeface="Andalus" pitchFamily="18" charset="-78"/>
            </a:endParaRPr>
          </a:p>
        </p:txBody>
      </p:sp>
      <p:sp>
        <p:nvSpPr>
          <p:cNvPr id="4" name="3 Marcador de contenido"/>
          <p:cNvSpPr>
            <a:spLocks noGrp="1"/>
          </p:cNvSpPr>
          <p:nvPr>
            <p:ph sz="half" idx="2"/>
          </p:nvPr>
        </p:nvSpPr>
        <p:spPr/>
        <p:txBody>
          <a:bodyPr/>
          <a:lstStyle/>
          <a:p>
            <a:endParaRPr lang="es-ES" dirty="0"/>
          </a:p>
        </p:txBody>
      </p:sp>
      <p:pic>
        <p:nvPicPr>
          <p:cNvPr id="1026" name="Picture 2" descr="C:\Users\super\Desktop\IMG-20170302-WA0026.jpg"/>
          <p:cNvPicPr>
            <a:picLocks noChangeAspect="1" noChangeArrowheads="1"/>
          </p:cNvPicPr>
          <p:nvPr/>
        </p:nvPicPr>
        <p:blipFill>
          <a:blip r:embed="rId2"/>
          <a:srcRect/>
          <a:stretch>
            <a:fillRect/>
          </a:stretch>
        </p:blipFill>
        <p:spPr bwMode="auto">
          <a:xfrm>
            <a:off x="5143504" y="2000240"/>
            <a:ext cx="3429024" cy="43560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dirty="0" smtClean="0">
                <a:latin typeface="Bernard MT Condensed" pitchFamily="18" charset="0"/>
              </a:rPr>
              <a:t>Imants de Cadaqués.</a:t>
            </a:r>
            <a:br>
              <a:rPr lang="ca-ES" dirty="0" smtClean="0">
                <a:latin typeface="Bernard MT Condensed" pitchFamily="18" charset="0"/>
              </a:rPr>
            </a:br>
            <a:r>
              <a:rPr lang="es-ES" sz="3100" dirty="0" smtClean="0">
                <a:solidFill>
                  <a:srgbClr val="7030A0"/>
                </a:solidFill>
                <a:latin typeface="Bernard MT Condensed" pitchFamily="18" charset="0"/>
              </a:rPr>
              <a:t>Ref.05</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714348" y="2071678"/>
            <a:ext cx="3929090" cy="3866589"/>
          </a:xfrm>
          <a:solidFill>
            <a:schemeClr val="bg2"/>
          </a:solidFill>
          <a:ln>
            <a:solidFill>
              <a:schemeClr val="accent6">
                <a:lumMod val="75000"/>
              </a:schemeClr>
            </a:solidFill>
          </a:ln>
        </p:spPr>
        <p:txBody>
          <a:bodyPr/>
          <a:lstStyle/>
          <a:p>
            <a:pPr>
              <a:buNone/>
            </a:pPr>
            <a:endParaRPr lang="es-ES" b="1" dirty="0" smtClean="0">
              <a:solidFill>
                <a:schemeClr val="accent6">
                  <a:lumMod val="50000"/>
                </a:schemeClr>
              </a:solidFill>
            </a:endParaRPr>
          </a:p>
          <a:p>
            <a:pPr>
              <a:buNone/>
            </a:pPr>
            <a:r>
              <a:rPr lang="es-ES" sz="2000" b="1" dirty="0" smtClean="0">
                <a:solidFill>
                  <a:schemeClr val="accent4"/>
                </a:solidFill>
                <a:latin typeface="Andalus" pitchFamily="18" charset="-78"/>
                <a:cs typeface="Andalus" pitchFamily="18" charset="-78"/>
              </a:rPr>
              <a:t>   </a:t>
            </a:r>
            <a:r>
              <a:rPr lang="ca-ES" sz="2000" b="1" dirty="0" smtClean="0">
                <a:solidFill>
                  <a:schemeClr val="accent4"/>
                </a:solidFill>
                <a:latin typeface="Andalus" pitchFamily="18" charset="-78"/>
                <a:cs typeface="Andalus" pitchFamily="18" charset="-78"/>
              </a:rPr>
              <a:t>DESCRIPCIÓ DEL PRODUCTE:</a:t>
            </a:r>
          </a:p>
          <a:p>
            <a:pPr>
              <a:buNone/>
            </a:pPr>
            <a:r>
              <a:rPr lang="ca-ES" sz="1800" b="1" dirty="0" smtClean="0">
                <a:solidFill>
                  <a:schemeClr val="accent4"/>
                </a:solidFill>
                <a:latin typeface="Andalus" pitchFamily="18" charset="-78"/>
                <a:cs typeface="Andalus" pitchFamily="18" charset="-78"/>
              </a:rPr>
              <a:t>    </a:t>
            </a:r>
            <a:r>
              <a:rPr lang="ca-ES" sz="1800" dirty="0" smtClean="0">
                <a:solidFill>
                  <a:schemeClr val="accent4"/>
                </a:solidFill>
                <a:latin typeface="Andalus" pitchFamily="18" charset="-78"/>
                <a:cs typeface="Andalus" pitchFamily="18" charset="-78"/>
              </a:rPr>
              <a:t>Imants comprats a les botigues de Cadaqués.</a:t>
            </a:r>
          </a:p>
          <a:p>
            <a:pPr>
              <a:buNone/>
            </a:pPr>
            <a:endParaRPr lang="ca-ES" sz="1800" dirty="0" smtClean="0">
              <a:solidFill>
                <a:schemeClr val="accent4"/>
              </a:solidFill>
              <a:latin typeface="Andalus" pitchFamily="18" charset="-78"/>
              <a:cs typeface="Andalus" pitchFamily="18" charset="-78"/>
            </a:endParaRPr>
          </a:p>
          <a:p>
            <a:pPr>
              <a:buNone/>
            </a:pPr>
            <a:r>
              <a:rPr lang="ca-ES" sz="1800" b="1" dirty="0" smtClean="0">
                <a:solidFill>
                  <a:schemeClr val="accent4"/>
                </a:solidFill>
                <a:latin typeface="Andalus" pitchFamily="18" charset="-78"/>
                <a:cs typeface="Andalus" pitchFamily="18" charset="-78"/>
              </a:rPr>
              <a:t>    PREU:  3.50€/u.</a:t>
            </a:r>
            <a:endParaRPr lang="ca-ES" sz="1800" b="1" dirty="0">
              <a:solidFill>
                <a:schemeClr val="accent4"/>
              </a:solidFill>
              <a:latin typeface="Andalus" pitchFamily="18" charset="-78"/>
              <a:cs typeface="Andalus" pitchFamily="18" charset="-78"/>
            </a:endParaRPr>
          </a:p>
        </p:txBody>
      </p:sp>
      <p:pic>
        <p:nvPicPr>
          <p:cNvPr id="5" name="4 Marcador de contenido" descr="IMG_1572.JPG"/>
          <p:cNvPicPr>
            <a:picLocks noGrp="1" noChangeAspect="1"/>
          </p:cNvPicPr>
          <p:nvPr>
            <p:ph sz="half" idx="2"/>
          </p:nvPr>
        </p:nvPicPr>
        <p:blipFill>
          <a:blip r:embed="rId2" cstate="print"/>
          <a:stretch>
            <a:fillRect/>
          </a:stretch>
        </p:blipFill>
        <p:spPr>
          <a:xfrm>
            <a:off x="4860032" y="2564904"/>
            <a:ext cx="3960440" cy="297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dirty="0" smtClean="0">
                <a:latin typeface="Bernard MT Condensed" pitchFamily="18" charset="0"/>
              </a:rPr>
              <a:t>Imants de Roses</a:t>
            </a:r>
            <a:r>
              <a:rPr lang="es-ES" dirty="0" smtClean="0">
                <a:latin typeface="Bernard MT Condensed" pitchFamily="18" charset="0"/>
              </a:rPr>
              <a:t/>
            </a:r>
            <a:br>
              <a:rPr lang="es-ES" dirty="0" smtClean="0">
                <a:latin typeface="Bernard MT Condensed" pitchFamily="18" charset="0"/>
              </a:rPr>
            </a:br>
            <a:r>
              <a:rPr lang="es-ES" sz="3100" dirty="0" smtClean="0">
                <a:solidFill>
                  <a:srgbClr val="7030A0"/>
                </a:solidFill>
                <a:latin typeface="Bernard MT Condensed" pitchFamily="18" charset="0"/>
              </a:rPr>
              <a:t>Ref.06</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714348" y="1928802"/>
            <a:ext cx="3715916" cy="3941060"/>
          </a:xfrm>
          <a:solidFill>
            <a:schemeClr val="bg2"/>
          </a:solidFill>
          <a:ln>
            <a:solidFill>
              <a:schemeClr val="accent6">
                <a:lumMod val="75000"/>
              </a:schemeClr>
            </a:solidFill>
          </a:ln>
        </p:spPr>
        <p:txBody>
          <a:bodyPr/>
          <a:lstStyle/>
          <a:p>
            <a:pPr>
              <a:buNone/>
            </a:pPr>
            <a:endParaRPr lang="es-ES" b="1" dirty="0" smtClean="0">
              <a:solidFill>
                <a:schemeClr val="accent6">
                  <a:lumMod val="50000"/>
                </a:schemeClr>
              </a:solidFill>
            </a:endParaRPr>
          </a:p>
          <a:p>
            <a:pPr>
              <a:buNone/>
            </a:pPr>
            <a:r>
              <a:rPr lang="es-ES" sz="2000" b="1" dirty="0" smtClean="0">
                <a:solidFill>
                  <a:schemeClr val="accent6">
                    <a:lumMod val="50000"/>
                  </a:schemeClr>
                </a:solidFill>
                <a:latin typeface="Andalus" pitchFamily="18" charset="-78"/>
                <a:cs typeface="Andalus" pitchFamily="18" charset="-78"/>
              </a:rPr>
              <a:t>   </a:t>
            </a:r>
            <a:r>
              <a:rPr lang="ca-ES" sz="2000" b="1" dirty="0" smtClean="0">
                <a:solidFill>
                  <a:schemeClr val="accent6"/>
                </a:solidFill>
                <a:latin typeface="Andalus" pitchFamily="18" charset="-78"/>
                <a:cs typeface="Andalus" pitchFamily="18" charset="-78"/>
              </a:rPr>
              <a:t>DESCRIPCIÓ DEL PRODUCTE:</a:t>
            </a:r>
          </a:p>
          <a:p>
            <a:pPr>
              <a:buNone/>
            </a:pPr>
            <a:r>
              <a:rPr lang="ca-ES" sz="1800" b="1" dirty="0" smtClean="0">
                <a:solidFill>
                  <a:schemeClr val="accent6"/>
                </a:solidFill>
                <a:latin typeface="Andalus" pitchFamily="18" charset="-78"/>
                <a:cs typeface="Andalus" pitchFamily="18" charset="-78"/>
              </a:rPr>
              <a:t>    </a:t>
            </a:r>
            <a:r>
              <a:rPr lang="ca-ES" sz="1800" dirty="0" smtClean="0">
                <a:solidFill>
                  <a:schemeClr val="accent6"/>
                </a:solidFill>
                <a:latin typeface="Andalus" pitchFamily="18" charset="-78"/>
                <a:cs typeface="Andalus" pitchFamily="18" charset="-78"/>
              </a:rPr>
              <a:t>Imants comprats a les botigues de Roses.</a:t>
            </a:r>
          </a:p>
          <a:p>
            <a:pPr>
              <a:buNone/>
            </a:pPr>
            <a:endParaRPr lang="ca-ES" sz="1800" dirty="0" smtClean="0">
              <a:solidFill>
                <a:schemeClr val="accent6"/>
              </a:solidFill>
              <a:latin typeface="Andalus" pitchFamily="18" charset="-78"/>
              <a:cs typeface="Andalus" pitchFamily="18" charset="-78"/>
            </a:endParaRPr>
          </a:p>
          <a:p>
            <a:pPr>
              <a:buNone/>
            </a:pPr>
            <a:r>
              <a:rPr lang="ca-ES" sz="1800" b="1" dirty="0" smtClean="0">
                <a:solidFill>
                  <a:schemeClr val="accent6"/>
                </a:solidFill>
                <a:latin typeface="Andalus" pitchFamily="18" charset="-78"/>
                <a:cs typeface="Andalus" pitchFamily="18" charset="-78"/>
              </a:rPr>
              <a:t>    PREU: 3 €/u  </a:t>
            </a:r>
            <a:endParaRPr lang="ca-ES" sz="1800" b="1" dirty="0">
              <a:solidFill>
                <a:schemeClr val="accent6"/>
              </a:solidFill>
              <a:latin typeface="Andalus" pitchFamily="18" charset="-78"/>
              <a:cs typeface="Andalus" pitchFamily="18" charset="-78"/>
            </a:endParaRPr>
          </a:p>
        </p:txBody>
      </p:sp>
      <p:sp>
        <p:nvSpPr>
          <p:cNvPr id="4" name="3 Marcador de contenido"/>
          <p:cNvSpPr>
            <a:spLocks noGrp="1"/>
          </p:cNvSpPr>
          <p:nvPr>
            <p:ph sz="half" idx="2"/>
          </p:nvPr>
        </p:nvSpPr>
        <p:spPr/>
        <p:txBody>
          <a:bodyPr/>
          <a:lstStyle/>
          <a:p>
            <a:endParaRPr lang="es-ES" dirty="0"/>
          </a:p>
        </p:txBody>
      </p:sp>
      <p:pic>
        <p:nvPicPr>
          <p:cNvPr id="5" name="Picture 2" descr="C:\Users\super\Desktop\IMG-20170302-WA0031.jpg"/>
          <p:cNvPicPr>
            <a:picLocks noChangeAspect="1" noChangeArrowheads="1"/>
          </p:cNvPicPr>
          <p:nvPr/>
        </p:nvPicPr>
        <p:blipFill>
          <a:blip r:embed="rId2"/>
          <a:srcRect/>
          <a:stretch>
            <a:fillRect/>
          </a:stretch>
        </p:blipFill>
        <p:spPr bwMode="auto">
          <a:xfrm>
            <a:off x="4714876" y="2000240"/>
            <a:ext cx="3907716" cy="38576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dirty="0" smtClean="0">
                <a:latin typeface="Bernard MT Condensed" pitchFamily="18" charset="0"/>
              </a:rPr>
              <a:t>Roses Dolces</a:t>
            </a:r>
            <a:br>
              <a:rPr lang="ca-ES" dirty="0" smtClean="0">
                <a:latin typeface="Bernard MT Condensed" pitchFamily="18" charset="0"/>
              </a:rPr>
            </a:br>
            <a:r>
              <a:rPr lang="es-ES" sz="3100" dirty="0" smtClean="0">
                <a:solidFill>
                  <a:srgbClr val="7030A0"/>
                </a:solidFill>
                <a:latin typeface="Bernard MT Condensed" pitchFamily="18" charset="0"/>
              </a:rPr>
              <a:t>Ref.07</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457200" y="1916833"/>
            <a:ext cx="4402832" cy="3298118"/>
          </a:xfrm>
          <a:solidFill>
            <a:schemeClr val="bg2"/>
          </a:solidFill>
          <a:ln>
            <a:solidFill>
              <a:schemeClr val="accent6">
                <a:lumMod val="75000"/>
              </a:schemeClr>
            </a:solidFill>
          </a:ln>
        </p:spPr>
        <p:txBody>
          <a:bodyPr>
            <a:normAutofit/>
          </a:bodyPr>
          <a:lstStyle/>
          <a:p>
            <a:pPr>
              <a:buNone/>
            </a:pPr>
            <a:endParaRPr lang="es-ES" sz="1800" dirty="0" smtClean="0">
              <a:solidFill>
                <a:schemeClr val="accent4">
                  <a:lumMod val="75000"/>
                </a:schemeClr>
              </a:solidFill>
            </a:endParaRPr>
          </a:p>
          <a:p>
            <a:pPr>
              <a:buNone/>
            </a:pPr>
            <a:r>
              <a:rPr lang="es-ES" sz="1800" b="1" dirty="0" smtClean="0">
                <a:solidFill>
                  <a:schemeClr val="accent4">
                    <a:lumMod val="75000"/>
                  </a:schemeClr>
                </a:solidFill>
                <a:latin typeface="Andalus" pitchFamily="18" charset="-78"/>
                <a:cs typeface="Andalus" pitchFamily="18" charset="-78"/>
              </a:rPr>
              <a:t>     </a:t>
            </a:r>
            <a:r>
              <a:rPr lang="es-ES" sz="2000" b="1" dirty="0" smtClean="0">
                <a:solidFill>
                  <a:schemeClr val="accent4"/>
                </a:solidFill>
                <a:latin typeface="Andalus" pitchFamily="18" charset="-78"/>
                <a:cs typeface="Andalus" pitchFamily="18" charset="-78"/>
              </a:rPr>
              <a:t>DESCRIPCIÓ DEL PRODUCTE</a:t>
            </a:r>
            <a:r>
              <a:rPr lang="es-ES" sz="1800" b="1" dirty="0" smtClean="0">
                <a:solidFill>
                  <a:schemeClr val="accent4"/>
                </a:solidFill>
                <a:latin typeface="Andalus" pitchFamily="18" charset="-78"/>
                <a:cs typeface="Andalus" pitchFamily="18" charset="-78"/>
              </a:rPr>
              <a:t>:</a:t>
            </a:r>
          </a:p>
          <a:p>
            <a:pPr>
              <a:buNone/>
            </a:pPr>
            <a:r>
              <a:rPr lang="es-ES" sz="1800" b="1" dirty="0" smtClean="0">
                <a:solidFill>
                  <a:schemeClr val="accent4"/>
                </a:solidFill>
                <a:latin typeface="Andalus" pitchFamily="18" charset="-78"/>
                <a:cs typeface="Andalus" pitchFamily="18" charset="-78"/>
              </a:rPr>
              <a:t>	</a:t>
            </a:r>
            <a:r>
              <a:rPr lang="ca-ES" sz="1800" dirty="0" smtClean="0">
                <a:solidFill>
                  <a:schemeClr val="accent4"/>
                </a:solidFill>
                <a:latin typeface="Andalus" pitchFamily="18" charset="-78"/>
                <a:cs typeface="Andalus" pitchFamily="18" charset="-78"/>
              </a:rPr>
              <a:t>Roses dolces elaborades artesanalment per nosaltres.</a:t>
            </a:r>
          </a:p>
          <a:p>
            <a:pPr>
              <a:buNone/>
            </a:pPr>
            <a:endParaRPr lang="ca-ES" sz="1800" b="1" dirty="0" smtClean="0">
              <a:solidFill>
                <a:schemeClr val="accent4"/>
              </a:solidFill>
              <a:latin typeface="Andalus" pitchFamily="18" charset="-78"/>
              <a:cs typeface="Andalus" pitchFamily="18" charset="-78"/>
            </a:endParaRPr>
          </a:p>
          <a:p>
            <a:pPr>
              <a:buNone/>
            </a:pPr>
            <a:r>
              <a:rPr lang="ca-ES" sz="1800" b="1" dirty="0" smtClean="0">
                <a:solidFill>
                  <a:schemeClr val="accent4"/>
                </a:solidFill>
                <a:latin typeface="Andalus" pitchFamily="18" charset="-78"/>
                <a:cs typeface="Andalus" pitchFamily="18" charset="-78"/>
              </a:rPr>
              <a:t>     </a:t>
            </a:r>
            <a:r>
              <a:rPr lang="ca-ES" sz="2000" b="1" dirty="0" smtClean="0">
                <a:solidFill>
                  <a:schemeClr val="accent4"/>
                </a:solidFill>
                <a:latin typeface="Andalus" pitchFamily="18" charset="-78"/>
                <a:cs typeface="Andalus" pitchFamily="18" charset="-78"/>
              </a:rPr>
              <a:t>PREU: 1€ UNITAT   </a:t>
            </a:r>
            <a:endParaRPr lang="ca-ES" sz="2000" b="1" dirty="0">
              <a:solidFill>
                <a:schemeClr val="accent4"/>
              </a:solidFill>
              <a:latin typeface="Andalus" pitchFamily="18" charset="-78"/>
              <a:cs typeface="Andalus" pitchFamily="18" charset="-78"/>
            </a:endParaRPr>
          </a:p>
        </p:txBody>
      </p:sp>
      <p:pic>
        <p:nvPicPr>
          <p:cNvPr id="5" name="4 Marcador de contenido" descr="xxxxx.jpg"/>
          <p:cNvPicPr>
            <a:picLocks noGrp="1" noChangeAspect="1"/>
          </p:cNvPicPr>
          <p:nvPr>
            <p:ph sz="half" idx="2"/>
          </p:nvPr>
        </p:nvPicPr>
        <p:blipFill>
          <a:blip r:embed="rId2" cstate="print"/>
          <a:stretch>
            <a:fillRect/>
          </a:stretch>
        </p:blipFill>
        <p:spPr>
          <a:xfrm>
            <a:off x="5500694" y="1928802"/>
            <a:ext cx="2448272" cy="3264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latin typeface="Bernard MT Condensed" pitchFamily="18" charset="0"/>
              </a:rPr>
              <a:t>Aigua</a:t>
            </a:r>
            <a:r>
              <a:rPr lang="es-ES" dirty="0" smtClean="0">
                <a:latin typeface="Bernard MT Condensed" pitchFamily="18" charset="0"/>
              </a:rPr>
              <a:t> </a:t>
            </a:r>
            <a:r>
              <a:rPr lang="es-ES" dirty="0" err="1" smtClean="0">
                <a:latin typeface="Bernard MT Condensed" pitchFamily="18" charset="0"/>
              </a:rPr>
              <a:t>Vilajuïga</a:t>
            </a:r>
            <a:r>
              <a:rPr lang="es-ES" dirty="0" smtClean="0">
                <a:latin typeface="Bernard MT Condensed" pitchFamily="18" charset="0"/>
              </a:rPr>
              <a:t> 1L</a:t>
            </a:r>
            <a:br>
              <a:rPr lang="es-ES" dirty="0" smtClean="0">
                <a:latin typeface="Bernard MT Condensed" pitchFamily="18" charset="0"/>
              </a:rPr>
            </a:br>
            <a:r>
              <a:rPr lang="es-ES" sz="3100" dirty="0" smtClean="0">
                <a:solidFill>
                  <a:srgbClr val="7030A0"/>
                </a:solidFill>
                <a:latin typeface="Bernard MT Condensed" pitchFamily="18" charset="0"/>
              </a:rPr>
              <a:t>Ref.08</a:t>
            </a:r>
            <a:endParaRPr lang="es-ES" dirty="0">
              <a:solidFill>
                <a:srgbClr val="7030A0"/>
              </a:solidFill>
              <a:latin typeface="Bernard MT Condensed" pitchFamily="18" charset="0"/>
            </a:endParaRPr>
          </a:p>
        </p:txBody>
      </p:sp>
      <p:sp>
        <p:nvSpPr>
          <p:cNvPr id="3" name="2 Marcador de contenido"/>
          <p:cNvSpPr>
            <a:spLocks noGrp="1"/>
          </p:cNvSpPr>
          <p:nvPr>
            <p:ph sz="half" idx="1"/>
          </p:nvPr>
        </p:nvSpPr>
        <p:spPr>
          <a:xfrm>
            <a:off x="642910" y="2071678"/>
            <a:ext cx="4038600" cy="3369556"/>
          </a:xfrm>
          <a:solidFill>
            <a:schemeClr val="bg2"/>
          </a:solidFill>
          <a:ln>
            <a:solidFill>
              <a:schemeClr val="accent6">
                <a:lumMod val="75000"/>
              </a:schemeClr>
            </a:solidFill>
          </a:ln>
        </p:spPr>
        <p:txBody>
          <a:bodyPr>
            <a:normAutofit/>
          </a:bodyPr>
          <a:lstStyle/>
          <a:p>
            <a:pPr>
              <a:buNone/>
            </a:pPr>
            <a:endParaRPr lang="es-ES" sz="1600" dirty="0" smtClean="0">
              <a:solidFill>
                <a:schemeClr val="accent4">
                  <a:lumMod val="75000"/>
                </a:schemeClr>
              </a:solidFill>
            </a:endParaRPr>
          </a:p>
          <a:p>
            <a:pPr>
              <a:buNone/>
            </a:pPr>
            <a:r>
              <a:rPr lang="ca-ES" sz="2000" b="1" dirty="0" smtClean="0">
                <a:solidFill>
                  <a:schemeClr val="accent4">
                    <a:lumMod val="75000"/>
                  </a:schemeClr>
                </a:solidFill>
                <a:latin typeface="Andalus" pitchFamily="18" charset="-78"/>
                <a:cs typeface="Andalus" pitchFamily="18" charset="-78"/>
              </a:rPr>
              <a:t>DESCRIPCIÓ DEL PRODUCTE:</a:t>
            </a:r>
          </a:p>
          <a:p>
            <a:pPr algn="just">
              <a:buNone/>
            </a:pPr>
            <a:r>
              <a:rPr lang="es-ES" sz="1800" dirty="0" smtClean="0">
                <a:latin typeface="Andalus" pitchFamily="18" charset="-78"/>
                <a:cs typeface="Andalus" pitchFamily="18" charset="-78"/>
              </a:rPr>
              <a:t>	</a:t>
            </a:r>
            <a:r>
              <a:rPr lang="ca-ES" sz="1800" dirty="0" smtClean="0">
                <a:solidFill>
                  <a:srgbClr val="002060"/>
                </a:solidFill>
                <a:latin typeface="Andalus" pitchFamily="18" charset="-78"/>
                <a:cs typeface="Andalus" pitchFamily="18" charset="-78"/>
              </a:rPr>
              <a:t>Aigua boníssima. Neix al peu de la Serra de la </a:t>
            </a:r>
            <a:r>
              <a:rPr lang="ca-ES" sz="1800" dirty="0" err="1" smtClean="0">
                <a:solidFill>
                  <a:srgbClr val="002060"/>
                </a:solidFill>
                <a:latin typeface="Andalus" pitchFamily="18" charset="-78"/>
                <a:cs typeface="Andalus" pitchFamily="18" charset="-78"/>
              </a:rPr>
              <a:t>Verdera</a:t>
            </a:r>
            <a:r>
              <a:rPr lang="ca-ES" sz="1800" dirty="0" smtClean="0">
                <a:solidFill>
                  <a:srgbClr val="002060"/>
                </a:solidFill>
                <a:latin typeface="Andalus" pitchFamily="18" charset="-78"/>
                <a:cs typeface="Andalus" pitchFamily="18" charset="-78"/>
              </a:rPr>
              <a:t> que forma part del massís del Cap de Creus</a:t>
            </a:r>
            <a:endParaRPr lang="ca-ES" sz="1800" b="1" dirty="0" smtClean="0">
              <a:solidFill>
                <a:srgbClr val="002060"/>
              </a:solidFill>
              <a:latin typeface="Andalus" pitchFamily="18" charset="-78"/>
              <a:cs typeface="Andalus" pitchFamily="18" charset="-78"/>
            </a:endParaRPr>
          </a:p>
          <a:p>
            <a:pPr>
              <a:buNone/>
            </a:pPr>
            <a:r>
              <a:rPr lang="ca-ES" sz="1600" dirty="0" smtClean="0">
                <a:solidFill>
                  <a:srgbClr val="002060"/>
                </a:solidFill>
              </a:rPr>
              <a:t>	</a:t>
            </a:r>
          </a:p>
          <a:p>
            <a:pPr>
              <a:buNone/>
            </a:pPr>
            <a:r>
              <a:rPr lang="es-ES" sz="2000" b="1" dirty="0" smtClean="0">
                <a:solidFill>
                  <a:srgbClr val="002060"/>
                </a:solidFill>
                <a:latin typeface="Andalus" pitchFamily="18" charset="-78"/>
                <a:cs typeface="Andalus" pitchFamily="18" charset="-78"/>
              </a:rPr>
              <a:t>PREU: 1,08€/u</a:t>
            </a:r>
          </a:p>
        </p:txBody>
      </p:sp>
      <p:pic>
        <p:nvPicPr>
          <p:cNvPr id="5" name="4 Marcador de contenido" descr="unnamed (1).jpg"/>
          <p:cNvPicPr>
            <a:picLocks noGrp="1" noChangeAspect="1"/>
          </p:cNvPicPr>
          <p:nvPr>
            <p:ph sz="half" idx="2"/>
          </p:nvPr>
        </p:nvPicPr>
        <p:blipFill>
          <a:blip r:embed="rId2" cstate="print"/>
          <a:stretch>
            <a:fillRect/>
          </a:stretch>
        </p:blipFill>
        <p:spPr>
          <a:xfrm>
            <a:off x="5429256" y="2071678"/>
            <a:ext cx="2534438" cy="2849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2">
      <a:dk1>
        <a:srgbClr val="A2E3FE"/>
      </a:dk1>
      <a:lt1>
        <a:srgbClr val="D0F1FE"/>
      </a:lt1>
      <a:dk2>
        <a:srgbClr val="00194F"/>
      </a:dk2>
      <a:lt2>
        <a:srgbClr val="D0F1FE"/>
      </a:lt2>
      <a:accent1>
        <a:srgbClr val="016188"/>
      </a:accent1>
      <a:accent2>
        <a:srgbClr val="016188"/>
      </a:accent2>
      <a:accent3>
        <a:srgbClr val="B8CFFF"/>
      </a:accent3>
      <a:accent4>
        <a:srgbClr val="00449E"/>
      </a:accent4>
      <a:accent5>
        <a:srgbClr val="005BD3"/>
      </a:accent5>
      <a:accent6>
        <a:srgbClr val="00349E"/>
      </a:accent6>
      <a:hlink>
        <a:srgbClr val="C3DCFF"/>
      </a:hlink>
      <a:folHlink>
        <a:srgbClr val="00449E"/>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455</TotalTime>
  <Words>353</Words>
  <Application>Microsoft Office PowerPoint</Application>
  <PresentationFormat>Presentación en pantalla (4:3)</PresentationFormat>
  <Paragraphs>61</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Andalus</vt:lpstr>
      <vt:lpstr>Bernard MT Condensed</vt:lpstr>
      <vt:lpstr>Consolas</vt:lpstr>
      <vt:lpstr>Corbel</vt:lpstr>
      <vt:lpstr>Wingdings 2</vt:lpstr>
      <vt:lpstr>Flujo</vt:lpstr>
      <vt:lpstr>NorfeuS.COOP</vt:lpstr>
      <vt:lpstr>Taps de Cadaqués Ref.01</vt:lpstr>
      <vt:lpstr>Anxoves de Roses 300gr. Ref.02</vt:lpstr>
      <vt:lpstr>Fumet de Roses 900ml Ref.03</vt:lpstr>
      <vt:lpstr>Imants de Roses Ref.04</vt:lpstr>
      <vt:lpstr>Imants de Cadaqués. Ref.05</vt:lpstr>
      <vt:lpstr>Imants de Roses Ref.06</vt:lpstr>
      <vt:lpstr>Roses Dolces Ref.07</vt:lpstr>
      <vt:lpstr>Aigua Vilajuïga 1L Ref.08</vt:lpstr>
      <vt:lpstr>Oli de Pau 25cL Ref.09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NorfeuS.COOP</dc:title>
  <dc:creator>alumne</dc:creator>
  <cp:lastModifiedBy>prof</cp:lastModifiedBy>
  <cp:revision>77</cp:revision>
  <dcterms:created xsi:type="dcterms:W3CDTF">2017-02-13T09:31:35Z</dcterms:created>
  <dcterms:modified xsi:type="dcterms:W3CDTF">2017-04-20T08:58:52Z</dcterms:modified>
</cp:coreProperties>
</file>