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78" r:id="rId3"/>
    <p:sldId id="276" r:id="rId4"/>
    <p:sldId id="258" r:id="rId5"/>
    <p:sldId id="263" r:id="rId6"/>
    <p:sldId id="261" r:id="rId7"/>
    <p:sldId id="267" r:id="rId8"/>
    <p:sldId id="264" r:id="rId9"/>
    <p:sldId id="268" r:id="rId10"/>
    <p:sldId id="257" r:id="rId11"/>
    <p:sldId id="266" r:id="rId12"/>
    <p:sldId id="277" r:id="rId13"/>
    <p:sldId id="273" r:id="rId14"/>
    <p:sldId id="265" r:id="rId15"/>
    <p:sldId id="279" r:id="rId16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B57"/>
    <a:srgbClr val="E46C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69BDC-11CA-41F3-97C2-C73CB5FB2CDB}" type="datetimeFigureOut">
              <a:rPr lang="ca-ES" smtClean="0"/>
              <a:pPr/>
              <a:t>02/03/2017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504A-FBE5-48D1-857E-3C22D3B06489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93676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4AD92-2698-4282-B6C9-3C9FDD3F2911}" type="slidenum">
              <a:rPr lang="ca-ES" smtClean="0"/>
              <a:pPr/>
              <a:t>5</a:t>
            </a:fld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DBD6B-F336-4CC2-8EC5-46AD538764B4}" type="slidenum">
              <a:rPr lang="ca-ES" smtClean="0"/>
              <a:pPr/>
              <a:t>11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EC69-2C0D-4D92-85EF-791A5BF14BC0}" type="datetimeFigureOut">
              <a:rPr lang="ca-ES" smtClean="0"/>
              <a:pPr/>
              <a:t>02/03/2017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76C-2D8F-4DFB-B7C6-1839906D0162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EC69-2C0D-4D92-85EF-791A5BF14BC0}" type="datetimeFigureOut">
              <a:rPr lang="ca-ES" smtClean="0"/>
              <a:pPr/>
              <a:t>02/03/2017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76C-2D8F-4DFB-B7C6-1839906D0162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EC69-2C0D-4D92-85EF-791A5BF14BC0}" type="datetimeFigureOut">
              <a:rPr lang="ca-ES" smtClean="0"/>
              <a:pPr/>
              <a:t>02/03/2017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76C-2D8F-4DFB-B7C6-1839906D0162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EC69-2C0D-4D92-85EF-791A5BF14BC0}" type="datetimeFigureOut">
              <a:rPr lang="ca-ES" smtClean="0"/>
              <a:pPr/>
              <a:t>02/03/2017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76C-2D8F-4DFB-B7C6-1839906D0162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EC69-2C0D-4D92-85EF-791A5BF14BC0}" type="datetimeFigureOut">
              <a:rPr lang="ca-ES" smtClean="0"/>
              <a:pPr/>
              <a:t>02/03/2017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76C-2D8F-4DFB-B7C6-1839906D0162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EC69-2C0D-4D92-85EF-791A5BF14BC0}" type="datetimeFigureOut">
              <a:rPr lang="ca-ES" smtClean="0"/>
              <a:pPr/>
              <a:t>02/03/2017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76C-2D8F-4DFB-B7C6-1839906D0162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EC69-2C0D-4D92-85EF-791A5BF14BC0}" type="datetimeFigureOut">
              <a:rPr lang="ca-ES" smtClean="0"/>
              <a:pPr/>
              <a:t>02/03/2017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76C-2D8F-4DFB-B7C6-1839906D0162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EC69-2C0D-4D92-85EF-791A5BF14BC0}" type="datetimeFigureOut">
              <a:rPr lang="ca-ES" smtClean="0"/>
              <a:pPr/>
              <a:t>02/03/2017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76C-2D8F-4DFB-B7C6-1839906D0162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EC69-2C0D-4D92-85EF-791A5BF14BC0}" type="datetimeFigureOut">
              <a:rPr lang="ca-ES" smtClean="0"/>
              <a:pPr/>
              <a:t>02/03/2017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76C-2D8F-4DFB-B7C6-1839906D0162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EC69-2C0D-4D92-85EF-791A5BF14BC0}" type="datetimeFigureOut">
              <a:rPr lang="ca-ES" smtClean="0"/>
              <a:pPr/>
              <a:t>02/03/2017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76C-2D8F-4DFB-B7C6-1839906D0162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EC69-2C0D-4D92-85EF-791A5BF14BC0}" type="datetimeFigureOut">
              <a:rPr lang="ca-ES" smtClean="0"/>
              <a:pPr/>
              <a:t>02/03/2017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76C-2D8F-4DFB-B7C6-1839906D0162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2EC69-2C0D-4D92-85EF-791A5BF14BC0}" type="datetimeFigureOut">
              <a:rPr lang="ca-ES" smtClean="0"/>
              <a:pPr/>
              <a:t>02/03/2017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676C-2D8F-4DFB-B7C6-1839906D0162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4072303502-1640f68e06-z_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00"/>
            <a:ext cx="9343334" cy="7029400"/>
          </a:xfrm>
          <a:prstGeom prst="rect">
            <a:avLst/>
          </a:prstGeom>
        </p:spPr>
      </p:pic>
      <p:sp>
        <p:nvSpPr>
          <p:cNvPr id="5" name="Títol 6"/>
          <p:cNvSpPr txBox="1">
            <a:spLocks/>
          </p:cNvSpPr>
          <p:nvPr/>
        </p:nvSpPr>
        <p:spPr>
          <a:xfrm>
            <a:off x="0" y="275290"/>
            <a:ext cx="934333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smtClean="0">
                <a:solidFill>
                  <a:srgbClr val="FF6600"/>
                </a:solidFill>
                <a:latin typeface="Arial Black" pitchFamily="34" charset="0"/>
              </a:rPr>
              <a:t>THE COMMERCE KINGS</a:t>
            </a:r>
            <a:endParaRPr lang="ca-ES" sz="40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12002"/>
            <a:ext cx="9343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400" dirty="0" smtClean="0">
                <a:latin typeface="Arial Black" pitchFamily="34" charset="0"/>
              </a:rPr>
              <a:t>CATÀLEG DE PRODUCTES</a:t>
            </a:r>
            <a:endParaRPr lang="ca-ES" sz="2400" dirty="0">
              <a:latin typeface="Arial Black" pitchFamily="34" charset="0"/>
            </a:endParaRPr>
          </a:p>
        </p:txBody>
      </p:sp>
      <p:sp>
        <p:nvSpPr>
          <p:cNvPr id="9" name="Títol 6"/>
          <p:cNvSpPr txBox="1">
            <a:spLocks/>
          </p:cNvSpPr>
          <p:nvPr/>
        </p:nvSpPr>
        <p:spPr>
          <a:xfrm>
            <a:off x="0" y="6021288"/>
            <a:ext cx="934333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400" dirty="0" smtClean="0">
                <a:solidFill>
                  <a:srgbClr val="FF6600"/>
                </a:solidFill>
                <a:latin typeface="Arial Black" pitchFamily="34" charset="0"/>
              </a:rPr>
              <a:t> </a:t>
            </a:r>
            <a:r>
              <a:rPr lang="ca-ES" sz="2600" dirty="0" smtClean="0">
                <a:solidFill>
                  <a:srgbClr val="FF6600"/>
                </a:solidFill>
                <a:latin typeface="Arial Black" pitchFamily="34" charset="0"/>
              </a:rPr>
              <a:t>IES LA BISBAL                                          CURS 2016/17   </a:t>
            </a:r>
            <a:endParaRPr lang="ca-ES" sz="2600" dirty="0">
              <a:solidFill>
                <a:srgbClr val="FF66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73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/>
          <a:srcRect l="2106" r="2741"/>
          <a:stretch/>
        </p:blipFill>
        <p:spPr bwMode="auto">
          <a:xfrm>
            <a:off x="5505450" y="3501008"/>
            <a:ext cx="313372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QuadreDeText 4"/>
          <p:cNvSpPr txBox="1"/>
          <p:nvPr/>
        </p:nvSpPr>
        <p:spPr>
          <a:xfrm>
            <a:off x="971600" y="56348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>
                <a:latin typeface="Arial Black" pitchFamily="34" charset="0"/>
              </a:rPr>
              <a:t>ESPECIALITAT BISBALENCA</a:t>
            </a:r>
            <a:endParaRPr lang="ca-ES" sz="2400" dirty="0" smtClean="0">
              <a:latin typeface="Arial Black" pitchFamily="34" charset="0"/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957164" y="1115739"/>
            <a:ext cx="7200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DESCRIPCIÓ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es-ES" sz="1600" dirty="0" err="1" smtClean="0">
                <a:latin typeface="Arial Black" pitchFamily="34" charset="0"/>
              </a:rPr>
              <a:t>És</a:t>
            </a:r>
            <a:r>
              <a:rPr lang="es-ES" sz="1600" dirty="0" smtClean="0">
                <a:latin typeface="Arial Black" pitchFamily="34" charset="0"/>
              </a:rPr>
              <a:t> </a:t>
            </a:r>
            <a:r>
              <a:rPr lang="es-ES" sz="1600" dirty="0">
                <a:latin typeface="Arial Black" pitchFamily="34" charset="0"/>
              </a:rPr>
              <a:t>una pasta típica de la </a:t>
            </a:r>
            <a:r>
              <a:rPr lang="es-ES" sz="1600" dirty="0" err="1">
                <a:latin typeface="Arial Black" pitchFamily="34" charset="0"/>
              </a:rPr>
              <a:t>Bisbal</a:t>
            </a:r>
            <a:r>
              <a:rPr lang="es-ES" sz="1600" dirty="0">
                <a:latin typeface="Arial Black" pitchFamily="34" charset="0"/>
              </a:rPr>
              <a:t> de </a:t>
            </a:r>
            <a:r>
              <a:rPr lang="es-ES" sz="1600" dirty="0" err="1">
                <a:latin typeface="Arial Black" pitchFamily="34" charset="0"/>
              </a:rPr>
              <a:t>l’Empordà</a:t>
            </a:r>
            <a:r>
              <a:rPr lang="es-ES" sz="1600" dirty="0">
                <a:latin typeface="Arial Black" pitchFamily="34" charset="0"/>
              </a:rPr>
              <a:t> feta </a:t>
            </a:r>
            <a:r>
              <a:rPr lang="es-ES" sz="1600" dirty="0" err="1" smtClean="0">
                <a:latin typeface="Arial Black" pitchFamily="34" charset="0"/>
              </a:rPr>
              <a:t>amb</a:t>
            </a:r>
            <a:r>
              <a:rPr lang="es-ES" sz="1600" dirty="0" smtClean="0">
                <a:latin typeface="Arial Black" pitchFamily="34" charset="0"/>
              </a:rPr>
              <a:t> pasta de full </a:t>
            </a:r>
            <a:r>
              <a:rPr lang="es-ES" sz="1600" dirty="0" err="1" smtClean="0">
                <a:latin typeface="Arial Black" pitchFamily="34" charset="0"/>
              </a:rPr>
              <a:t>amb</a:t>
            </a:r>
            <a:r>
              <a:rPr lang="es-ES" sz="1600" dirty="0" smtClean="0">
                <a:latin typeface="Arial Black" pitchFamily="34" charset="0"/>
              </a:rPr>
              <a:t> </a:t>
            </a:r>
            <a:r>
              <a:rPr lang="es-ES" sz="1600" dirty="0" err="1">
                <a:latin typeface="Arial Black" pitchFamily="34" charset="0"/>
              </a:rPr>
              <a:t>cabell</a:t>
            </a:r>
            <a:r>
              <a:rPr lang="es-ES" sz="1600" dirty="0">
                <a:latin typeface="Arial Black" pitchFamily="34" charset="0"/>
              </a:rPr>
              <a:t> </a:t>
            </a:r>
            <a:r>
              <a:rPr lang="es-ES" sz="1600" dirty="0" err="1">
                <a:latin typeface="Arial Black" pitchFamily="34" charset="0"/>
              </a:rPr>
              <a:t>d’àngel</a:t>
            </a:r>
            <a:r>
              <a:rPr lang="es-ES" sz="1600" dirty="0">
                <a:latin typeface="Arial Black" pitchFamily="34" charset="0"/>
              </a:rPr>
              <a:t> per </a:t>
            </a:r>
            <a:r>
              <a:rPr lang="es-ES" sz="1600" dirty="0" err="1" smtClean="0">
                <a:latin typeface="Arial Black" pitchFamily="34" charset="0"/>
              </a:rPr>
              <a:t>dintre</a:t>
            </a:r>
            <a:r>
              <a:rPr lang="es-ES" sz="1600" dirty="0" smtClean="0">
                <a:latin typeface="Arial Black" pitchFamily="34" charset="0"/>
              </a:rPr>
              <a:t>. </a:t>
            </a:r>
            <a:r>
              <a:rPr lang="es-ES" sz="1600" dirty="0" err="1" smtClean="0">
                <a:latin typeface="Arial Black" pitchFamily="34" charset="0"/>
              </a:rPr>
              <a:t>Molt</a:t>
            </a:r>
            <a:r>
              <a:rPr lang="es-ES" sz="1600" dirty="0" smtClean="0">
                <a:latin typeface="Arial Black" pitchFamily="34" charset="0"/>
              </a:rPr>
              <a:t> </a:t>
            </a:r>
            <a:r>
              <a:rPr lang="es-ES" sz="1600" dirty="0">
                <a:latin typeface="Arial Black" pitchFamily="34" charset="0"/>
              </a:rPr>
              <a:t>bona i </a:t>
            </a:r>
            <a:r>
              <a:rPr lang="es-ES" sz="1600" dirty="0" err="1">
                <a:latin typeface="Arial Black" pitchFamily="34" charset="0"/>
              </a:rPr>
              <a:t>dolça</a:t>
            </a:r>
            <a:r>
              <a:rPr lang="es-ES" sz="1600" dirty="0">
                <a:latin typeface="Arial Black" pitchFamily="34" charset="0"/>
              </a:rPr>
              <a:t>, </a:t>
            </a:r>
            <a:r>
              <a:rPr lang="es-ES" sz="1600" dirty="0" err="1">
                <a:latin typeface="Arial Black" pitchFamily="34" charset="0"/>
              </a:rPr>
              <a:t>és</a:t>
            </a:r>
            <a:r>
              <a:rPr lang="es-ES" sz="1600" dirty="0">
                <a:latin typeface="Arial Black" pitchFamily="34" charset="0"/>
              </a:rPr>
              <a:t> </a:t>
            </a:r>
            <a:r>
              <a:rPr lang="es-ES" sz="1600" dirty="0" smtClean="0">
                <a:latin typeface="Arial Black" pitchFamily="34" charset="0"/>
              </a:rPr>
              <a:t>una </a:t>
            </a:r>
            <a:r>
              <a:rPr lang="es-ES" sz="1600" dirty="0" err="1" smtClean="0">
                <a:latin typeface="Arial Black" pitchFamily="34" charset="0"/>
              </a:rPr>
              <a:t>molt</a:t>
            </a:r>
            <a:r>
              <a:rPr lang="es-ES" sz="1600" dirty="0" smtClean="0">
                <a:latin typeface="Arial Black" pitchFamily="34" charset="0"/>
              </a:rPr>
              <a:t> </a:t>
            </a:r>
            <a:r>
              <a:rPr lang="es-ES" sz="1600" dirty="0">
                <a:latin typeface="Arial Black" pitchFamily="34" charset="0"/>
              </a:rPr>
              <a:t>bona </a:t>
            </a:r>
            <a:r>
              <a:rPr lang="es-ES" sz="1600" dirty="0" err="1" smtClean="0">
                <a:latin typeface="Arial Black" pitchFamily="34" charset="0"/>
              </a:rPr>
              <a:t>elecció</a:t>
            </a:r>
            <a:r>
              <a:rPr lang="es-ES" sz="1600" dirty="0" smtClean="0">
                <a:latin typeface="Arial Black" pitchFamily="34" charset="0"/>
              </a:rPr>
              <a:t>!</a:t>
            </a:r>
          </a:p>
          <a:p>
            <a:pPr algn="just"/>
            <a:endParaRPr lang="es-ES" sz="1600" dirty="0" smtClean="0">
              <a:latin typeface="Arial Black" pitchFamily="34" charset="0"/>
            </a:endParaRPr>
          </a:p>
          <a:p>
            <a:pPr algn="just"/>
            <a:r>
              <a:rPr lang="es-ES" sz="1600" dirty="0" smtClean="0">
                <a:solidFill>
                  <a:srgbClr val="FF6600"/>
                </a:solidFill>
                <a:latin typeface="Arial Black" pitchFamily="34" charset="0"/>
              </a:rPr>
              <a:t>VARIANTS</a:t>
            </a:r>
            <a:r>
              <a:rPr lang="es-ES" sz="1600" dirty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es-ES" sz="1600" dirty="0" err="1">
                <a:latin typeface="Arial Black" pitchFamily="34" charset="0"/>
              </a:rPr>
              <a:t>Podeu</a:t>
            </a:r>
            <a:r>
              <a:rPr lang="es-ES" sz="1600" dirty="0">
                <a:latin typeface="Arial Black" pitchFamily="34" charset="0"/>
              </a:rPr>
              <a:t> </a:t>
            </a:r>
            <a:r>
              <a:rPr lang="es-ES" sz="1600" dirty="0" err="1">
                <a:latin typeface="Arial Black" pitchFamily="34" charset="0"/>
              </a:rPr>
              <a:t>escollir</a:t>
            </a:r>
            <a:r>
              <a:rPr lang="es-ES" sz="1600" dirty="0">
                <a:latin typeface="Arial Black" pitchFamily="34" charset="0"/>
              </a:rPr>
              <a:t>-lo </a:t>
            </a:r>
            <a:r>
              <a:rPr lang="es-ES" sz="1600" dirty="0" err="1">
                <a:latin typeface="Arial Black" pitchFamily="34" charset="0"/>
              </a:rPr>
              <a:t>d’ametlla</a:t>
            </a:r>
            <a:r>
              <a:rPr lang="es-ES" sz="1600" dirty="0">
                <a:latin typeface="Arial Black" pitchFamily="34" charset="0"/>
              </a:rPr>
              <a:t> en </a:t>
            </a:r>
            <a:r>
              <a:rPr lang="es-ES" sz="1600" dirty="0" err="1">
                <a:latin typeface="Arial Black" pitchFamily="34" charset="0"/>
              </a:rPr>
              <a:t>comptes</a:t>
            </a:r>
            <a:r>
              <a:rPr lang="es-ES" sz="1600" dirty="0">
                <a:latin typeface="Arial Black" pitchFamily="34" charset="0"/>
              </a:rPr>
              <a:t> de </a:t>
            </a:r>
            <a:r>
              <a:rPr lang="es-ES" sz="1600" dirty="0" err="1">
                <a:latin typeface="Arial Black" pitchFamily="34" charset="0"/>
              </a:rPr>
              <a:t>pinyons</a:t>
            </a:r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INGREDIENTS</a:t>
            </a:r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>
                <a:latin typeface="Arial Black" pitchFamily="34" charset="0"/>
              </a:rPr>
              <a:t>C</a:t>
            </a:r>
            <a:r>
              <a:rPr lang="ca-ES" sz="1600" dirty="0" smtClean="0">
                <a:latin typeface="Arial Black" pitchFamily="34" charset="0"/>
              </a:rPr>
              <a:t>abell d'àngel, pasta </a:t>
            </a:r>
            <a:r>
              <a:rPr lang="ca-ES" sz="1600" dirty="0">
                <a:latin typeface="Arial Black" pitchFamily="34" charset="0"/>
              </a:rPr>
              <a:t>de </a:t>
            </a:r>
            <a:r>
              <a:rPr lang="ca-ES" sz="1600" dirty="0" smtClean="0">
                <a:latin typeface="Arial Black" pitchFamily="34" charset="0"/>
              </a:rPr>
              <a:t>full, ou, pinyons i sucre</a:t>
            </a: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CONSERVACIÓ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smtClean="0">
                <a:latin typeface="Arial Black" pitchFamily="34" charset="0"/>
              </a:rPr>
              <a:t>Un mes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Mida: </a:t>
            </a:r>
            <a:r>
              <a:rPr lang="ca-ES" sz="1600" dirty="0" smtClean="0">
                <a:latin typeface="Arial Black" pitchFamily="34" charset="0"/>
              </a:rPr>
              <a:t>30 cm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ENVÀS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smtClean="0">
                <a:latin typeface="Arial Black" pitchFamily="34" charset="0"/>
              </a:rPr>
              <a:t>Envasat al buit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PROVEÏDOR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err="1" smtClean="0">
                <a:latin typeface="Arial Black" pitchFamily="34" charset="0"/>
              </a:rPr>
              <a:t>Graupera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REFERÈNCIA:</a:t>
            </a:r>
            <a:r>
              <a:rPr lang="ca-ES" sz="1600" dirty="0" smtClean="0">
                <a:latin typeface="Arial Black" pitchFamily="34" charset="0"/>
              </a:rPr>
              <a:t>07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PREU:</a:t>
            </a:r>
            <a:endParaRPr lang="ca-ES" sz="1600" dirty="0">
              <a:latin typeface="Arial Black" pitchFamily="34" charset="0"/>
            </a:endParaRPr>
          </a:p>
        </p:txBody>
      </p:sp>
      <p:sp>
        <p:nvSpPr>
          <p:cNvPr id="8" name="Explosió 2 7"/>
          <p:cNvSpPr/>
          <p:nvPr/>
        </p:nvSpPr>
        <p:spPr>
          <a:xfrm>
            <a:off x="2627784" y="5301208"/>
            <a:ext cx="1845249" cy="1440160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b="1" dirty="0" smtClean="0"/>
              <a:t>10</a:t>
            </a:r>
            <a:r>
              <a:rPr lang="ca-ES" b="1" dirty="0" smtClean="0"/>
              <a:t>€ </a:t>
            </a:r>
            <a:endParaRPr lang="ca-E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Resultado de imagen de butifarra dul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39" y="3801152"/>
            <a:ext cx="3816425" cy="2232248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928662" y="563488"/>
            <a:ext cx="431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Arial Black" pitchFamily="34" charset="0"/>
              </a:rPr>
              <a:t>BOTIFARRA DOLÇA</a:t>
            </a:r>
          </a:p>
        </p:txBody>
      </p:sp>
      <p:sp>
        <p:nvSpPr>
          <p:cNvPr id="7" name="QuadreDeText 6"/>
          <p:cNvSpPr txBox="1"/>
          <p:nvPr/>
        </p:nvSpPr>
        <p:spPr>
          <a:xfrm>
            <a:off x="971600" y="1108670"/>
            <a:ext cx="7200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DESCRIPCIÓ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>
                <a:latin typeface="Arial Black" pitchFamily="34" charset="0"/>
              </a:rPr>
              <a:t>Es tracta d'un embotit cru o curat elaborat de forma tradicional des del segle XIV. Es pot trobar en diferents carnisseries i xarcuteries de l'Empordà durant tot l'any. Es menja d'aperitiu, de plat principal i de postres.</a:t>
            </a:r>
          </a:p>
          <a:p>
            <a:pPr algn="just"/>
            <a:endParaRPr lang="ca-ES" sz="1600" dirty="0" smtClean="0">
              <a:latin typeface="Arial Black" pitchFamily="34" charset="0"/>
            </a:endParaRPr>
          </a:p>
          <a:p>
            <a:pPr algn="just"/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INGREDIENTS: </a:t>
            </a:r>
            <a:r>
              <a:rPr lang="ca-ES" sz="1600" dirty="0">
                <a:latin typeface="Arial Black" pitchFamily="34" charset="0"/>
              </a:rPr>
              <a:t>carn magra de porc, sucre, llimona, sal i opcionalment canyella.</a:t>
            </a:r>
          </a:p>
          <a:p>
            <a:pPr algn="just"/>
            <a:endParaRPr lang="ca-ES" sz="1600" dirty="0" smtClean="0">
              <a:latin typeface="Arial Black" pitchFamily="34" charset="0"/>
            </a:endParaRPr>
          </a:p>
          <a:p>
            <a:pPr algn="just"/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CONSERVACIÓ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smtClean="0">
                <a:latin typeface="Arial Black" pitchFamily="34" charset="0"/>
              </a:rPr>
              <a:t>Es </a:t>
            </a:r>
            <a:r>
              <a:rPr lang="ca-ES" sz="1600" dirty="0">
                <a:latin typeface="Arial Black" pitchFamily="34" charset="0"/>
              </a:rPr>
              <a:t>pot consumir crua o seca.</a:t>
            </a: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PES</a:t>
            </a:r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smtClean="0">
                <a:latin typeface="Arial Black" pitchFamily="34" charset="0"/>
              </a:rPr>
              <a:t>300-400 g aprox.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ENVÀS: </a:t>
            </a:r>
            <a:r>
              <a:rPr lang="ca-ES" sz="1600" dirty="0" smtClean="0">
                <a:latin typeface="Arial Black" pitchFamily="34" charset="0"/>
              </a:rPr>
              <a:t>Amb paper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PROVEÏDOR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err="1" smtClean="0">
                <a:latin typeface="Arial Black" pitchFamily="34" charset="0"/>
              </a:rPr>
              <a:t>Can</a:t>
            </a:r>
            <a:r>
              <a:rPr lang="ca-ES" sz="1600" dirty="0" smtClean="0">
                <a:latin typeface="Arial Black" pitchFamily="34" charset="0"/>
              </a:rPr>
              <a:t> </a:t>
            </a:r>
            <a:r>
              <a:rPr lang="ca-ES" sz="1600" dirty="0" err="1" smtClean="0">
                <a:latin typeface="Arial Black" pitchFamily="34" charset="0"/>
              </a:rPr>
              <a:t>Raliu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REFERÈNCIA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smtClean="0">
                <a:latin typeface="Arial Black" pitchFamily="34" charset="0"/>
              </a:rPr>
              <a:t>08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PREU:</a:t>
            </a:r>
          </a:p>
        </p:txBody>
      </p:sp>
      <p:sp>
        <p:nvSpPr>
          <p:cNvPr id="9" name="Explosió 2 8"/>
          <p:cNvSpPr/>
          <p:nvPr/>
        </p:nvSpPr>
        <p:spPr>
          <a:xfrm>
            <a:off x="2726751" y="5132014"/>
            <a:ext cx="2059563" cy="1440258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b="1" dirty="0" smtClean="0"/>
              <a:t>14€/kg</a:t>
            </a:r>
            <a:endParaRPr lang="ca-E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-29716" y="2636912"/>
            <a:ext cx="9144000" cy="1143000"/>
          </a:xfrm>
        </p:spPr>
        <p:txBody>
          <a:bodyPr>
            <a:noAutofit/>
          </a:bodyPr>
          <a:lstStyle/>
          <a:p>
            <a:r>
              <a:rPr lang="ca-ES" sz="4800" i="1" u="sng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PRODUCTES </a:t>
            </a:r>
            <a:br>
              <a:rPr lang="ca-ES" sz="4800" i="1" u="sng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</a:br>
            <a:r>
              <a:rPr lang="ca-ES" sz="4800" i="1" u="sng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DECORATIUS</a:t>
            </a:r>
            <a:endParaRPr lang="ca-ES" sz="4800" i="1" u="sng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268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>
          <a:xfrm>
            <a:off x="392877" y="1988840"/>
            <a:ext cx="8358246" cy="7858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a-ES" sz="1800" dirty="0" smtClean="0">
                <a:latin typeface="Arial Black" pitchFamily="34" charset="0"/>
              </a:rPr>
              <a:t>.</a:t>
            </a:r>
          </a:p>
          <a:p>
            <a:pPr marL="0" indent="0" algn="ctr">
              <a:buNone/>
            </a:pPr>
            <a:endParaRPr lang="ca-ES" sz="17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ca-ES" sz="1700" dirty="0" smtClean="0">
                <a:latin typeface="Arial Black" pitchFamily="34" charset="0"/>
              </a:rPr>
              <a:t>     </a:t>
            </a:r>
            <a:endParaRPr lang="ca-ES" sz="1700" dirty="0">
              <a:latin typeface="Arial Black" pitchFamily="34" charset="0"/>
            </a:endParaRPr>
          </a:p>
        </p:txBody>
      </p:sp>
      <p:sp>
        <p:nvSpPr>
          <p:cNvPr id="6" name="Explosió 2 5"/>
          <p:cNvSpPr/>
          <p:nvPr/>
        </p:nvSpPr>
        <p:spPr>
          <a:xfrm>
            <a:off x="2339752" y="4869160"/>
            <a:ext cx="1845249" cy="1440160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b="1" dirty="0" smtClean="0"/>
              <a:t>3.50€</a:t>
            </a:r>
            <a:endParaRPr lang="ca-ES" b="1" dirty="0"/>
          </a:p>
        </p:txBody>
      </p:sp>
      <p:sp>
        <p:nvSpPr>
          <p:cNvPr id="7" name="QuadreDeText 6"/>
          <p:cNvSpPr txBox="1"/>
          <p:nvPr/>
        </p:nvSpPr>
        <p:spPr>
          <a:xfrm>
            <a:off x="928662" y="563488"/>
            <a:ext cx="5083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>
                <a:latin typeface="Arial Black" pitchFamily="34" charset="0"/>
              </a:rPr>
              <a:t>GUARDIOLA DE PORQUET</a:t>
            </a:r>
            <a:endParaRPr lang="ca-ES" sz="2400" dirty="0" smtClean="0">
              <a:latin typeface="Arial Black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971600" y="1124744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DESCRIPCIÓ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es-ES" sz="1600" dirty="0" err="1" smtClean="0">
                <a:latin typeface="Arial Black" pitchFamily="34" charset="0"/>
              </a:rPr>
              <a:t>É</a:t>
            </a:r>
            <a:r>
              <a:rPr lang="es-ES" sz="1600" dirty="0" err="1" smtClean="0">
                <a:latin typeface="Arial Black" pitchFamily="34" charset="0"/>
              </a:rPr>
              <a:t>s</a:t>
            </a:r>
            <a:r>
              <a:rPr lang="es-ES" sz="1600" dirty="0" smtClean="0">
                <a:latin typeface="Arial Black" pitchFamily="34" charset="0"/>
              </a:rPr>
              <a:t> </a:t>
            </a:r>
            <a:r>
              <a:rPr lang="es-ES" sz="1600" dirty="0">
                <a:latin typeface="Arial Black" pitchFamily="34" charset="0"/>
              </a:rPr>
              <a:t>una </a:t>
            </a:r>
            <a:r>
              <a:rPr lang="es-ES" sz="1600" dirty="0" err="1">
                <a:latin typeface="Arial Black" pitchFamily="34" charset="0"/>
              </a:rPr>
              <a:t>guardiola</a:t>
            </a:r>
            <a:r>
              <a:rPr lang="es-ES" sz="1600" dirty="0">
                <a:latin typeface="Arial Black" pitchFamily="34" charset="0"/>
              </a:rPr>
              <a:t> en forma de </a:t>
            </a:r>
            <a:r>
              <a:rPr lang="es-ES" sz="1600" dirty="0" err="1">
                <a:latin typeface="Arial Black" pitchFamily="34" charset="0"/>
              </a:rPr>
              <a:t>porquet</a:t>
            </a:r>
            <a:r>
              <a:rPr lang="es-ES" sz="1600" dirty="0">
                <a:latin typeface="Arial Black" pitchFamily="34" charset="0"/>
              </a:rPr>
              <a:t> feta </a:t>
            </a:r>
            <a:r>
              <a:rPr lang="es-ES" sz="1600" dirty="0" err="1">
                <a:latin typeface="Arial Black" pitchFamily="34" charset="0"/>
              </a:rPr>
              <a:t>amb</a:t>
            </a:r>
            <a:r>
              <a:rPr lang="es-ES" sz="1600" dirty="0">
                <a:latin typeface="Arial Black" pitchFamily="34" charset="0"/>
              </a:rPr>
              <a:t> </a:t>
            </a:r>
            <a:r>
              <a:rPr lang="es-ES" sz="1600" dirty="0" err="1">
                <a:latin typeface="Arial Black" pitchFamily="34" charset="0"/>
              </a:rPr>
              <a:t>ceràmica</a:t>
            </a:r>
            <a:r>
              <a:rPr lang="es-ES" sz="1600" dirty="0">
                <a:latin typeface="Arial Black" pitchFamily="34" charset="0"/>
              </a:rPr>
              <a:t> típica de la </a:t>
            </a:r>
            <a:r>
              <a:rPr lang="es-ES" sz="1600" dirty="0" err="1" smtClean="0">
                <a:latin typeface="Arial Black" pitchFamily="34" charset="0"/>
              </a:rPr>
              <a:t>Bisbal</a:t>
            </a:r>
            <a:endParaRPr lang="es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MATERIAL: </a:t>
            </a:r>
            <a:r>
              <a:rPr lang="ca-ES" sz="1600" dirty="0" smtClean="0">
                <a:latin typeface="Arial Black" pitchFamily="34" charset="0"/>
              </a:rPr>
              <a:t>Ceràmica o fang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MIDES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smtClean="0">
                <a:latin typeface="Arial Black" pitchFamily="34" charset="0"/>
              </a:rPr>
              <a:t>15 cm de llarg x 10 cm d’ample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PES: </a:t>
            </a:r>
            <a:r>
              <a:rPr lang="ca-ES" sz="1600" dirty="0" smtClean="0">
                <a:latin typeface="Arial Black" pitchFamily="34" charset="0"/>
              </a:rPr>
              <a:t>2</a:t>
            </a:r>
            <a:r>
              <a:rPr lang="ca-ES" sz="1600" dirty="0" smtClean="0">
                <a:latin typeface="Arial Black" pitchFamily="34" charset="0"/>
              </a:rPr>
              <a:t>50 </a:t>
            </a:r>
            <a:r>
              <a:rPr lang="ca-ES" sz="1600" dirty="0" smtClean="0">
                <a:latin typeface="Arial Black" pitchFamily="34" charset="0"/>
              </a:rPr>
              <a:t>gr.</a:t>
            </a: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ENBALATGE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smtClean="0">
                <a:latin typeface="Arial Black" pitchFamily="34" charset="0"/>
              </a:rPr>
              <a:t>Capsa </a:t>
            </a:r>
            <a:r>
              <a:rPr lang="ca-ES" sz="1600" dirty="0">
                <a:latin typeface="Arial Black" pitchFamily="34" charset="0"/>
              </a:rPr>
              <a:t>i paper de bombolles</a:t>
            </a: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PROVEÏDOR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smtClean="0">
                <a:latin typeface="Arial Black" pitchFamily="34" charset="0"/>
              </a:rPr>
              <a:t>Ceràmiques </a:t>
            </a:r>
            <a:r>
              <a:rPr lang="ca-ES" sz="1600" dirty="0" err="1" smtClean="0">
                <a:latin typeface="Arial Black" pitchFamily="34" charset="0"/>
              </a:rPr>
              <a:t>Avellí-Font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REFERÈNCIA: </a:t>
            </a:r>
            <a:r>
              <a:rPr lang="ca-ES" sz="1600" dirty="0" smtClean="0">
                <a:latin typeface="Arial Black" pitchFamily="34" charset="0"/>
              </a:rPr>
              <a:t>10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PREU:</a:t>
            </a:r>
          </a:p>
          <a:p>
            <a:pPr algn="just"/>
            <a:endParaRPr lang="ca-ES" sz="1600" dirty="0">
              <a:latin typeface="Arial Black" pitchFamily="34" charset="0"/>
            </a:endParaRPr>
          </a:p>
        </p:txBody>
      </p:sp>
      <p:pic>
        <p:nvPicPr>
          <p:cNvPr id="3074" name="Picture 2" descr="Resultat d'imatges de porc de ceramica guardi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714752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idor de contingut 3" descr="projecte E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000240"/>
            <a:ext cx="5643602" cy="4015162"/>
          </a:xfr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Molt important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a-ES" sz="3000" dirty="0" smtClean="0"/>
              <a:t>Tots els preus tenen IVA inclòs.</a:t>
            </a:r>
          </a:p>
          <a:p>
            <a:r>
              <a:rPr lang="ca-ES" sz="3000" dirty="0" smtClean="0"/>
              <a:t>Les despeses </a:t>
            </a:r>
            <a:r>
              <a:rPr lang="ca-ES" sz="3000" dirty="0" err="1" smtClean="0"/>
              <a:t>d’emviament</a:t>
            </a:r>
            <a:r>
              <a:rPr lang="ca-ES" sz="3000" dirty="0" smtClean="0"/>
              <a:t> seran pactades </a:t>
            </a:r>
            <a:r>
              <a:rPr lang="ca-ES" sz="3000" dirty="0" err="1" smtClean="0"/>
              <a:t>enre</a:t>
            </a:r>
            <a:r>
              <a:rPr lang="ca-ES" sz="3000" dirty="0" smtClean="0"/>
              <a:t> les dues cooperatives.</a:t>
            </a:r>
          </a:p>
          <a:p>
            <a:r>
              <a:rPr lang="ca-ES" sz="3000" dirty="0" smtClean="0"/>
              <a:t>Per contactar amb la nostre Cooperativa:</a:t>
            </a:r>
          </a:p>
          <a:p>
            <a:r>
              <a:rPr lang="ca-ES" sz="3000" dirty="0" smtClean="0"/>
              <a:t>INS LA BISBAL: C/Eusebi Díaz Costa, 16-38</a:t>
            </a:r>
          </a:p>
          <a:p>
            <a:r>
              <a:rPr lang="ca-ES" sz="3000" dirty="0" smtClean="0"/>
              <a:t>Professores: Montse Morales/Carme Oliveres/Marta Virgili</a:t>
            </a:r>
          </a:p>
          <a:p>
            <a:r>
              <a:rPr lang="ca-ES" sz="3000" dirty="0" smtClean="0"/>
              <a:t>17100, La Bisbal De L’Empordà</a:t>
            </a:r>
          </a:p>
          <a:p>
            <a:r>
              <a:rPr lang="ca-ES" sz="3000" dirty="0" smtClean="0"/>
              <a:t>Tel. 972640016</a:t>
            </a:r>
          </a:p>
          <a:p>
            <a:r>
              <a:rPr lang="ca-ES" sz="3000" dirty="0" err="1" smtClean="0"/>
              <a:t>E-mail</a:t>
            </a:r>
            <a:r>
              <a:rPr lang="ca-ES" sz="3000" dirty="0" smtClean="0"/>
              <a:t>: </a:t>
            </a:r>
            <a:r>
              <a:rPr lang="ca-ES" sz="3000" dirty="0" err="1" smtClean="0"/>
              <a:t>thecommercekings</a:t>
            </a:r>
            <a:r>
              <a:rPr lang="ca-ES" sz="3000" dirty="0" smtClean="0"/>
              <a:t>@</a:t>
            </a:r>
            <a:r>
              <a:rPr lang="ca-ES" sz="3000" dirty="0" err="1" smtClean="0"/>
              <a:t>ieslabisbal.cat</a:t>
            </a:r>
            <a:endParaRPr lang="ca-ES" sz="3000" dirty="0" smtClean="0"/>
          </a:p>
          <a:p>
            <a:pPr>
              <a:buNone/>
            </a:pPr>
            <a:endParaRPr lang="ca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971600" y="523834"/>
            <a:ext cx="431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Arial Black" pitchFamily="34" charset="0"/>
              </a:rPr>
              <a:t>ÍNDEX</a:t>
            </a:r>
          </a:p>
        </p:txBody>
      </p:sp>
      <p:sp>
        <p:nvSpPr>
          <p:cNvPr id="7" name="QuadreDeText 6"/>
          <p:cNvSpPr txBox="1"/>
          <p:nvPr/>
        </p:nvSpPr>
        <p:spPr>
          <a:xfrm>
            <a:off x="971600" y="1268760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PRODUCTES ALIMENTARIS </a:t>
            </a:r>
          </a:p>
          <a:p>
            <a:pPr algn="just"/>
            <a:endParaRPr lang="ca-ES" sz="1600" dirty="0">
              <a:latin typeface="Arial Black" pitchFamily="34" charset="0"/>
            </a:endParaRPr>
          </a:p>
          <a:p>
            <a:pPr algn="just"/>
            <a:r>
              <a:rPr lang="ca-ES" sz="1600" dirty="0" smtClean="0">
                <a:latin typeface="Arial Black" pitchFamily="34" charset="0"/>
              </a:rPr>
              <a:t>Carquinyolis</a:t>
            </a:r>
          </a:p>
          <a:p>
            <a:pPr algn="just"/>
            <a:r>
              <a:rPr lang="ca-ES" sz="1600" dirty="0" smtClean="0">
                <a:latin typeface="Arial Black" pitchFamily="34" charset="0"/>
              </a:rPr>
              <a:t>Pets de Monja</a:t>
            </a:r>
          </a:p>
          <a:p>
            <a:pPr algn="just"/>
            <a:r>
              <a:rPr lang="ca-ES" sz="1600" dirty="0" err="1" smtClean="0">
                <a:latin typeface="Arial Black" pitchFamily="34" charset="0"/>
              </a:rPr>
              <a:t>Cubanos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r>
              <a:rPr lang="ca-ES" sz="1600" dirty="0" smtClean="0">
                <a:latin typeface="Arial Black" pitchFamily="34" charset="0"/>
              </a:rPr>
              <a:t>Melindros</a:t>
            </a:r>
          </a:p>
          <a:p>
            <a:pPr algn="just"/>
            <a:r>
              <a:rPr lang="ca-ES" sz="1600" dirty="0">
                <a:latin typeface="Arial Black" pitchFamily="34" charset="0"/>
              </a:rPr>
              <a:t>Ametllats</a:t>
            </a:r>
          </a:p>
          <a:p>
            <a:pPr algn="just"/>
            <a:r>
              <a:rPr lang="ca-ES" sz="1600" dirty="0" smtClean="0">
                <a:latin typeface="Arial Black" pitchFamily="34" charset="0"/>
              </a:rPr>
              <a:t>Galetes Variades</a:t>
            </a:r>
          </a:p>
          <a:p>
            <a:pPr algn="just"/>
            <a:r>
              <a:rPr lang="ca-ES" sz="1600" dirty="0">
                <a:latin typeface="Arial Black" pitchFamily="34" charset="0"/>
              </a:rPr>
              <a:t>Especialitat Bisbalenca</a:t>
            </a:r>
          </a:p>
          <a:p>
            <a:pPr algn="just"/>
            <a:r>
              <a:rPr lang="ca-ES" sz="1600" dirty="0" smtClean="0">
                <a:latin typeface="Arial Black" pitchFamily="34" charset="0"/>
              </a:rPr>
              <a:t>Borregos Dolços</a:t>
            </a:r>
          </a:p>
          <a:p>
            <a:pPr algn="just"/>
            <a:r>
              <a:rPr lang="ca-ES" sz="1600" dirty="0" smtClean="0">
                <a:latin typeface="Arial Black" pitchFamily="34" charset="0"/>
              </a:rPr>
              <a:t>Botifarra Dolça</a:t>
            </a:r>
          </a:p>
          <a:p>
            <a:pPr algn="just"/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PRODUCTES DECORATIUS</a:t>
            </a:r>
          </a:p>
          <a:p>
            <a:pPr algn="just"/>
            <a:endParaRPr lang="ca-ES" sz="1600" dirty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latin typeface="Arial Black" pitchFamily="34" charset="0"/>
              </a:rPr>
              <a:t>Porquet-Guardiola de Ceràmica</a:t>
            </a:r>
          </a:p>
          <a:p>
            <a:pPr algn="just"/>
            <a:endParaRPr lang="ca-ES" sz="16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50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-29716" y="2636912"/>
            <a:ext cx="9144000" cy="1143000"/>
          </a:xfrm>
        </p:spPr>
        <p:txBody>
          <a:bodyPr>
            <a:noAutofit/>
          </a:bodyPr>
          <a:lstStyle/>
          <a:p>
            <a:r>
              <a:rPr lang="ca-ES" sz="4800" i="1" u="sng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PRODUCTES ALIMENTARIS</a:t>
            </a:r>
            <a:endParaRPr lang="ca-ES" sz="4800" i="1" u="sng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42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t d'imatges de carquinyol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94058"/>
            <a:ext cx="3574826" cy="2686030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971600" y="563488"/>
            <a:ext cx="431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Arial Black" pitchFamily="34" charset="0"/>
              </a:rPr>
              <a:t>CARQUINYOLIS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971600" y="1268760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DESCRIPCIÓ: </a:t>
            </a:r>
            <a:r>
              <a:rPr lang="ca-ES" sz="1600" dirty="0" smtClean="0">
                <a:latin typeface="Arial Black" pitchFamily="34" charset="0"/>
              </a:rPr>
              <a:t>Els carquinyolis són un tipus de galeta seca ideal per postres acompanyats amb vi dolç tipus moscatell.</a:t>
            </a:r>
          </a:p>
          <a:p>
            <a:pPr algn="just"/>
            <a:endParaRPr lang="ca-ES" sz="1600" dirty="0" smtClean="0"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INGREDIENTS</a:t>
            </a:r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>
                <a:latin typeface="Arial Black" pitchFamily="34" charset="0"/>
              </a:rPr>
              <a:t>Ametlles crues, ous, llimona, sucre, farina, llevat, canyella, anís i </a:t>
            </a:r>
            <a:r>
              <a:rPr lang="ca-ES" sz="1600" dirty="0" smtClean="0">
                <a:latin typeface="Arial Black" pitchFamily="34" charset="0"/>
              </a:rPr>
              <a:t>aigua</a:t>
            </a:r>
          </a:p>
          <a:p>
            <a:pPr algn="just"/>
            <a:endParaRPr lang="ca-ES" sz="1600" dirty="0"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CONSERVACIÓ: </a:t>
            </a:r>
            <a:r>
              <a:rPr lang="ca-ES" sz="1600" dirty="0" smtClean="0">
                <a:latin typeface="Arial Black" pitchFamily="34" charset="0"/>
              </a:rPr>
              <a:t>1 mes</a:t>
            </a:r>
            <a:endParaRPr lang="ca-ES" sz="1600" dirty="0">
              <a:latin typeface="Arial Black" pitchFamily="34" charset="0"/>
            </a:endParaRPr>
          </a:p>
          <a:p>
            <a:pPr algn="just"/>
            <a:endParaRPr lang="ca-ES" sz="1600" dirty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PES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smtClean="0">
                <a:latin typeface="Arial Black" pitchFamily="34" charset="0"/>
              </a:rPr>
              <a:t>250 gr.</a:t>
            </a:r>
            <a:endParaRPr lang="ca-ES" sz="1600" dirty="0">
              <a:latin typeface="Arial Black" pitchFamily="34" charset="0"/>
            </a:endParaRPr>
          </a:p>
          <a:p>
            <a:pPr algn="just"/>
            <a:endParaRPr lang="ca-ES" sz="1600" dirty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ENVÀS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smtClean="0">
                <a:latin typeface="Arial Black" pitchFamily="34" charset="0"/>
              </a:rPr>
              <a:t>Bossa de plàstic</a:t>
            </a:r>
            <a:endParaRPr lang="ca-ES" sz="1600" dirty="0">
              <a:latin typeface="Arial Black" pitchFamily="34" charset="0"/>
            </a:endParaRPr>
          </a:p>
          <a:p>
            <a:pPr algn="just"/>
            <a:endParaRPr lang="ca-ES" sz="1600" dirty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PROVEÏDOR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smtClean="0">
                <a:latin typeface="Arial Black" pitchFamily="34" charset="0"/>
              </a:rPr>
              <a:t>Can Massot</a:t>
            </a:r>
            <a:endParaRPr lang="ca-ES" sz="1600" dirty="0">
              <a:latin typeface="Arial Black" pitchFamily="34" charset="0"/>
            </a:endParaRPr>
          </a:p>
          <a:p>
            <a:pPr algn="just"/>
            <a:endParaRPr lang="ca-ES" sz="1600" dirty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REFERÈNCIA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smtClean="0">
                <a:latin typeface="Arial Black" pitchFamily="34" charset="0"/>
              </a:rPr>
              <a:t>01</a:t>
            </a:r>
            <a:endParaRPr lang="ca-ES" sz="1600" dirty="0">
              <a:latin typeface="Arial Black" pitchFamily="34" charset="0"/>
            </a:endParaRPr>
          </a:p>
          <a:p>
            <a:pPr algn="just"/>
            <a:endParaRPr lang="ca-ES" sz="1600" dirty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PREU:</a:t>
            </a:r>
            <a:endParaRPr lang="ca-ES" sz="16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3" name="Explosió 2 2"/>
          <p:cNvSpPr/>
          <p:nvPr/>
        </p:nvSpPr>
        <p:spPr>
          <a:xfrm>
            <a:off x="2123728" y="5013176"/>
            <a:ext cx="1845249" cy="1440160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b="1" dirty="0" smtClean="0"/>
              <a:t>3.50 €</a:t>
            </a:r>
            <a:endParaRPr lang="ca-E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IMG_6670.JPG"/>
          <p:cNvPicPr>
            <a:picLocks noChangeAspect="1"/>
          </p:cNvPicPr>
          <p:nvPr/>
        </p:nvPicPr>
        <p:blipFill rotWithShape="1">
          <a:blip r:embed="rId3" cstate="print"/>
          <a:srcRect b="7063"/>
          <a:stretch/>
        </p:blipFill>
        <p:spPr>
          <a:xfrm>
            <a:off x="5364088" y="3284984"/>
            <a:ext cx="3298283" cy="2253423"/>
          </a:xfrm>
          <a:prstGeom prst="rect">
            <a:avLst/>
          </a:prstGeom>
        </p:spPr>
      </p:pic>
      <p:sp>
        <p:nvSpPr>
          <p:cNvPr id="6" name="QuadreDeText 5"/>
          <p:cNvSpPr txBox="1"/>
          <p:nvPr/>
        </p:nvSpPr>
        <p:spPr>
          <a:xfrm>
            <a:off x="971600" y="563488"/>
            <a:ext cx="431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Arial Black" pitchFamily="34" charset="0"/>
              </a:rPr>
              <a:t>PETS DE MONJA</a:t>
            </a:r>
          </a:p>
        </p:txBody>
      </p:sp>
      <p:sp>
        <p:nvSpPr>
          <p:cNvPr id="7" name="QuadreDeText 6"/>
          <p:cNvSpPr txBox="1"/>
          <p:nvPr/>
        </p:nvSpPr>
        <p:spPr>
          <a:xfrm>
            <a:off x="971600" y="1268759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DESCRIPCIÓ: </a:t>
            </a:r>
            <a:r>
              <a:rPr lang="ca-ES" sz="1600" dirty="0">
                <a:latin typeface="Arial Black" pitchFamily="34" charset="0"/>
              </a:rPr>
              <a:t>Els pets de monja o, d'una manera més puritana, sospirs de noia, són unes galetetes petites i rodones, amb forma de mugró, de la cuina catalana.</a:t>
            </a:r>
          </a:p>
          <a:p>
            <a:pPr algn="just"/>
            <a:endParaRPr lang="ca-ES" sz="1600" dirty="0" smtClean="0"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INGREDIENTS</a:t>
            </a:r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>
                <a:latin typeface="Arial Black" pitchFamily="34" charset="0"/>
              </a:rPr>
              <a:t>F</a:t>
            </a:r>
            <a:r>
              <a:rPr lang="ca-ES" sz="1600" dirty="0" smtClean="0">
                <a:latin typeface="Arial Black" pitchFamily="34" charset="0"/>
              </a:rPr>
              <a:t>arina</a:t>
            </a:r>
            <a:r>
              <a:rPr lang="ca-ES" sz="1600" dirty="0">
                <a:latin typeface="Arial Black" pitchFamily="34" charset="0"/>
              </a:rPr>
              <a:t>, sucre, </a:t>
            </a:r>
            <a:r>
              <a:rPr lang="ca-ES" sz="1600" dirty="0" smtClean="0">
                <a:latin typeface="Arial Black" pitchFamily="34" charset="0"/>
              </a:rPr>
              <a:t>ous i vainilla.</a:t>
            </a:r>
            <a:endParaRPr lang="ca-ES" sz="1600" dirty="0">
              <a:latin typeface="Arial Black" pitchFamily="34" charset="0"/>
            </a:endParaRPr>
          </a:p>
          <a:p>
            <a:pPr algn="just"/>
            <a:endParaRPr lang="ca-ES" sz="1600" dirty="0"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CONSERVACIÓ: </a:t>
            </a:r>
            <a:r>
              <a:rPr lang="ca-ES" sz="1600" dirty="0" smtClean="0">
                <a:latin typeface="Arial Black" pitchFamily="34" charset="0"/>
              </a:rPr>
              <a:t>1 mes</a:t>
            </a:r>
          </a:p>
          <a:p>
            <a:pPr algn="just"/>
            <a:endParaRPr lang="ca-ES" sz="1600" dirty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PES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smtClean="0">
                <a:latin typeface="Arial Black" pitchFamily="34" charset="0"/>
              </a:rPr>
              <a:t>200 gr.</a:t>
            </a:r>
          </a:p>
          <a:p>
            <a:pPr algn="just"/>
            <a:endParaRPr lang="ca-ES" sz="1600" dirty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ENVÀS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smtClean="0">
                <a:latin typeface="Arial Black" pitchFamily="34" charset="0"/>
              </a:rPr>
              <a:t>Bossa de plàstic</a:t>
            </a:r>
            <a:endParaRPr lang="ca-ES" sz="1600" dirty="0">
              <a:latin typeface="Arial Black" pitchFamily="34" charset="0"/>
            </a:endParaRPr>
          </a:p>
          <a:p>
            <a:pPr algn="just"/>
            <a:endParaRPr lang="ca-ES" sz="1600" dirty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PROVEÏDOR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smtClean="0">
                <a:latin typeface="Arial Black" pitchFamily="34" charset="0"/>
              </a:rPr>
              <a:t>Galetes Graupera</a:t>
            </a:r>
          </a:p>
          <a:p>
            <a:pPr algn="just"/>
            <a:endParaRPr lang="ca-ES" sz="1600" dirty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REFERÈNCIA:</a:t>
            </a:r>
            <a:r>
              <a:rPr lang="ca-ES" sz="1600" dirty="0" smtClean="0">
                <a:latin typeface="Arial Black" pitchFamily="34" charset="0"/>
              </a:rPr>
              <a:t>02</a:t>
            </a:r>
            <a:endParaRPr lang="ca-ES" sz="1600" dirty="0">
              <a:latin typeface="Arial Black" pitchFamily="34" charset="0"/>
            </a:endParaRPr>
          </a:p>
          <a:p>
            <a:pPr algn="just"/>
            <a:endParaRPr lang="ca-ES" sz="1600" dirty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PREU:</a:t>
            </a:r>
            <a:endParaRPr lang="ca-ES" sz="16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9" name="Explosió 2 8"/>
          <p:cNvSpPr/>
          <p:nvPr/>
        </p:nvSpPr>
        <p:spPr>
          <a:xfrm>
            <a:off x="2051720" y="5013176"/>
            <a:ext cx="1845249" cy="1440160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b="1" dirty="0"/>
              <a:t>2</a:t>
            </a:r>
            <a:r>
              <a:rPr lang="ca-ES" b="1" dirty="0" smtClean="0"/>
              <a:t>.50 €</a:t>
            </a:r>
            <a:endParaRPr lang="ca-E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t d'imatges de GALETAS GRAU P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2924944"/>
            <a:ext cx="3364425" cy="3364426"/>
          </a:xfrm>
          <a:prstGeom prst="rect">
            <a:avLst/>
          </a:prstGeom>
          <a:noFill/>
        </p:spPr>
      </p:pic>
      <p:sp>
        <p:nvSpPr>
          <p:cNvPr id="5" name="QuadreDeText 4"/>
          <p:cNvSpPr txBox="1"/>
          <p:nvPr/>
        </p:nvSpPr>
        <p:spPr>
          <a:xfrm>
            <a:off x="971600" y="563488"/>
            <a:ext cx="431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Arial Black" pitchFamily="34" charset="0"/>
              </a:rPr>
              <a:t>CUBANOS</a:t>
            </a:r>
          </a:p>
        </p:txBody>
      </p:sp>
      <p:sp>
        <p:nvSpPr>
          <p:cNvPr id="7" name="QuadreDeText 6"/>
          <p:cNvSpPr txBox="1"/>
          <p:nvPr/>
        </p:nvSpPr>
        <p:spPr>
          <a:xfrm>
            <a:off x="971600" y="1268761"/>
            <a:ext cx="69847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DESCRIPCIÓ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smtClean="0">
                <a:latin typeface="Arial Black" pitchFamily="34" charset="0"/>
              </a:rPr>
              <a:t>Galetes fetes amb una recepta molt antiga. Cruixents i ideals per esmorzars.</a:t>
            </a:r>
          </a:p>
          <a:p>
            <a:pPr algn="just"/>
            <a:endParaRPr lang="ca-ES" sz="1600" dirty="0" smtClean="0">
              <a:latin typeface="Arial Black" pitchFamily="34" charset="0"/>
            </a:endParaRPr>
          </a:p>
          <a:p>
            <a:pPr algn="just"/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INGREDIENTS: </a:t>
            </a:r>
            <a:r>
              <a:rPr lang="ca-ES" sz="1600" dirty="0" smtClean="0">
                <a:latin typeface="Arial Black" pitchFamily="34" charset="0"/>
              </a:rPr>
              <a:t>Farina de blat, sucre, ous, aigua, oli d’oliva, sal, i vainilla.</a:t>
            </a:r>
          </a:p>
          <a:p>
            <a:pPr algn="just"/>
            <a:endParaRPr lang="ca-ES" sz="1600" dirty="0" smtClean="0"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CONSERVACIÓ: </a:t>
            </a:r>
            <a:r>
              <a:rPr lang="ca-ES" sz="1600" dirty="0" smtClean="0">
                <a:latin typeface="Arial Black" pitchFamily="34" charset="0"/>
              </a:rPr>
              <a:t>varis mesos</a:t>
            </a: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PES: </a:t>
            </a:r>
            <a:r>
              <a:rPr lang="ca-ES" sz="1600" dirty="0" smtClean="0">
                <a:latin typeface="Arial Black" pitchFamily="34" charset="0"/>
              </a:rPr>
              <a:t>200 gr. (20 unitats aprox.)</a:t>
            </a: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ENVÀS: </a:t>
            </a:r>
            <a:r>
              <a:rPr lang="ca-ES" sz="1600" dirty="0" smtClean="0">
                <a:latin typeface="Arial Black" pitchFamily="34" charset="0"/>
              </a:rPr>
              <a:t>Bossa de plàstic</a:t>
            </a: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PROVEÏDOR: </a:t>
            </a:r>
            <a:r>
              <a:rPr lang="ca-ES" sz="1600" dirty="0" smtClean="0">
                <a:latin typeface="Arial Black" pitchFamily="34" charset="0"/>
              </a:rPr>
              <a:t>Galetes Graupera</a:t>
            </a: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REFERÈNCIA:</a:t>
            </a:r>
            <a:r>
              <a:rPr lang="ca-ES" sz="1600" dirty="0" smtClean="0">
                <a:latin typeface="Arial Black" pitchFamily="34" charset="0"/>
              </a:rPr>
              <a:t>03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PREU:</a:t>
            </a:r>
          </a:p>
          <a:p>
            <a:pPr algn="just"/>
            <a:endParaRPr lang="ca-ES" sz="1600" dirty="0">
              <a:latin typeface="Arial Black" pitchFamily="34" charset="0"/>
            </a:endParaRPr>
          </a:p>
        </p:txBody>
      </p:sp>
      <p:sp>
        <p:nvSpPr>
          <p:cNvPr id="10" name="Explosió 2 9"/>
          <p:cNvSpPr/>
          <p:nvPr/>
        </p:nvSpPr>
        <p:spPr>
          <a:xfrm>
            <a:off x="2339752" y="4994574"/>
            <a:ext cx="1845249" cy="1440160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b="1" dirty="0" smtClean="0"/>
              <a:t>3.50 €</a:t>
            </a:r>
            <a:endParaRPr lang="ca-E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IMG_1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7" y="3212976"/>
            <a:ext cx="3571867" cy="2678900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971600" y="563488"/>
            <a:ext cx="431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Arial Black" pitchFamily="34" charset="0"/>
              </a:rPr>
              <a:t>MELINDROS</a:t>
            </a:r>
          </a:p>
        </p:txBody>
      </p:sp>
      <p:sp>
        <p:nvSpPr>
          <p:cNvPr id="7" name="QuadreDeText 6"/>
          <p:cNvSpPr txBox="1"/>
          <p:nvPr/>
        </p:nvSpPr>
        <p:spPr>
          <a:xfrm>
            <a:off x="971600" y="1268760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DESCRIPCIÓ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es-ES" sz="1600" dirty="0">
                <a:latin typeface="Arial Black" pitchFamily="34" charset="0"/>
              </a:rPr>
              <a:t>Un melindro </a:t>
            </a:r>
            <a:r>
              <a:rPr lang="es-ES" sz="1600" dirty="0" err="1">
                <a:latin typeface="Arial Black" pitchFamily="34" charset="0"/>
              </a:rPr>
              <a:t>és</a:t>
            </a:r>
            <a:r>
              <a:rPr lang="es-ES" sz="1600" dirty="0">
                <a:latin typeface="Arial Black" pitchFamily="34" charset="0"/>
              </a:rPr>
              <a:t> una pasta </a:t>
            </a:r>
            <a:r>
              <a:rPr lang="es-ES" sz="1600" dirty="0" err="1">
                <a:latin typeface="Arial Black" pitchFamily="34" charset="0"/>
              </a:rPr>
              <a:t>petita</a:t>
            </a:r>
            <a:r>
              <a:rPr lang="es-ES" sz="1600" dirty="0">
                <a:latin typeface="Arial Black" pitchFamily="34" charset="0"/>
              </a:rPr>
              <a:t> i </a:t>
            </a:r>
            <a:r>
              <a:rPr lang="es-ES" sz="1600" dirty="0" err="1">
                <a:latin typeface="Arial Black" pitchFamily="34" charset="0"/>
              </a:rPr>
              <a:t>allargada</a:t>
            </a:r>
            <a:r>
              <a:rPr lang="es-ES" sz="1600" dirty="0">
                <a:latin typeface="Arial Black" pitchFamily="34" charset="0"/>
              </a:rPr>
              <a:t> en forma de </a:t>
            </a:r>
            <a:r>
              <a:rPr lang="es-ES" sz="1600" dirty="0" err="1">
                <a:latin typeface="Arial Black" pitchFamily="34" charset="0"/>
              </a:rPr>
              <a:t>dit</a:t>
            </a:r>
            <a:r>
              <a:rPr lang="es-ES" sz="1600" dirty="0">
                <a:latin typeface="Arial Black" pitchFamily="34" charset="0"/>
              </a:rPr>
              <a:t> </a:t>
            </a:r>
            <a:r>
              <a:rPr lang="es-ES" sz="1600" dirty="0" err="1">
                <a:latin typeface="Arial Black" pitchFamily="34" charset="0"/>
              </a:rPr>
              <a:t>amb</a:t>
            </a:r>
            <a:r>
              <a:rPr lang="es-ES" sz="1600" dirty="0">
                <a:latin typeface="Arial Black" pitchFamily="34" charset="0"/>
              </a:rPr>
              <a:t> </a:t>
            </a:r>
            <a:r>
              <a:rPr lang="es-ES" sz="1600" dirty="0" err="1">
                <a:latin typeface="Arial Black" pitchFamily="34" charset="0"/>
              </a:rPr>
              <a:t>puntes</a:t>
            </a:r>
            <a:r>
              <a:rPr lang="es-ES" sz="1600" dirty="0">
                <a:latin typeface="Arial Black" pitchFamily="34" charset="0"/>
              </a:rPr>
              <a:t> </a:t>
            </a:r>
            <a:r>
              <a:rPr lang="es-ES" sz="1600" dirty="0" err="1" smtClean="0">
                <a:latin typeface="Arial Black" pitchFamily="34" charset="0"/>
              </a:rPr>
              <a:t>arrodonides</a:t>
            </a:r>
            <a:r>
              <a:rPr lang="es-ES" sz="1600" dirty="0" smtClean="0">
                <a:latin typeface="Arial Black" pitchFamily="34" charset="0"/>
              </a:rPr>
              <a:t>, </a:t>
            </a:r>
            <a:r>
              <a:rPr lang="es-ES" sz="1600" dirty="0" err="1" smtClean="0">
                <a:latin typeface="Arial Black" pitchFamily="34" charset="0"/>
              </a:rPr>
              <a:t>cobert</a:t>
            </a:r>
            <a:r>
              <a:rPr lang="es-ES" sz="1600" dirty="0" smtClean="0">
                <a:latin typeface="Arial Black" pitchFamily="34" charset="0"/>
              </a:rPr>
              <a:t> de sucre </a:t>
            </a:r>
            <a:r>
              <a:rPr lang="es-ES" sz="1600" dirty="0" err="1" smtClean="0">
                <a:latin typeface="Arial Black" pitchFamily="34" charset="0"/>
              </a:rPr>
              <a:t>glass</a:t>
            </a:r>
            <a:r>
              <a:rPr lang="es-ES" sz="1600" dirty="0" smtClean="0">
                <a:latin typeface="Arial Black" pitchFamily="34" charset="0"/>
              </a:rPr>
              <a:t>.</a:t>
            </a:r>
            <a:endParaRPr lang="es-ES" sz="1600" dirty="0">
              <a:latin typeface="Arial Black" pitchFamily="34" charset="0"/>
            </a:endParaRPr>
          </a:p>
          <a:p>
            <a:pPr algn="just"/>
            <a:endParaRPr lang="ca-ES" sz="1600" dirty="0" smtClean="0">
              <a:latin typeface="Arial Black" pitchFamily="34" charset="0"/>
            </a:endParaRPr>
          </a:p>
          <a:p>
            <a:pPr algn="just"/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INGREDIENTS: </a:t>
            </a:r>
            <a:r>
              <a:rPr lang="ca-ES" sz="1600" dirty="0">
                <a:latin typeface="Arial Black" pitchFamily="34" charset="0"/>
              </a:rPr>
              <a:t>Ous, sal, sucre, </a:t>
            </a:r>
            <a:r>
              <a:rPr lang="ca-ES" sz="1600" dirty="0" smtClean="0">
                <a:latin typeface="Arial Black" pitchFamily="34" charset="0"/>
              </a:rPr>
              <a:t>farina i mel.</a:t>
            </a:r>
          </a:p>
          <a:p>
            <a:pPr algn="just"/>
            <a:endParaRPr lang="ca-ES" sz="1600" dirty="0" smtClean="0"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CONSERVACIÓ: </a:t>
            </a:r>
            <a:r>
              <a:rPr lang="ca-ES" sz="1600" dirty="0" smtClean="0">
                <a:latin typeface="Arial Black" pitchFamily="34" charset="0"/>
              </a:rPr>
              <a:t>1 mes</a:t>
            </a: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PES: </a:t>
            </a:r>
            <a:r>
              <a:rPr lang="ca-ES" sz="1600" dirty="0" smtClean="0">
                <a:latin typeface="Arial Black" pitchFamily="34" charset="0"/>
              </a:rPr>
              <a:t>170 gr.</a:t>
            </a: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ENVÀS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smtClean="0">
                <a:latin typeface="Arial Black" pitchFamily="34" charset="0"/>
              </a:rPr>
              <a:t>Bossa </a:t>
            </a:r>
            <a:r>
              <a:rPr lang="ca-ES" sz="1600" dirty="0">
                <a:latin typeface="Arial Black" pitchFamily="34" charset="0"/>
              </a:rPr>
              <a:t>de plàstic</a:t>
            </a: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PROVEÏDOR: </a:t>
            </a:r>
            <a:r>
              <a:rPr lang="ca-ES" sz="1600" dirty="0" smtClean="0">
                <a:latin typeface="Arial Black" pitchFamily="34" charset="0"/>
              </a:rPr>
              <a:t>Galetes Graupera</a:t>
            </a: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REFERÈNCIA:</a:t>
            </a:r>
            <a:r>
              <a:rPr lang="ca-ES" sz="1600" dirty="0" smtClean="0">
                <a:latin typeface="Arial Black" pitchFamily="34" charset="0"/>
              </a:rPr>
              <a:t>04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PREU:</a:t>
            </a:r>
          </a:p>
          <a:p>
            <a:pPr algn="just"/>
            <a:endParaRPr lang="ca-ES" sz="1600" dirty="0">
              <a:latin typeface="Arial Black" pitchFamily="34" charset="0"/>
            </a:endParaRPr>
          </a:p>
        </p:txBody>
      </p:sp>
      <p:sp>
        <p:nvSpPr>
          <p:cNvPr id="8" name="Explosió 2 7"/>
          <p:cNvSpPr/>
          <p:nvPr/>
        </p:nvSpPr>
        <p:spPr>
          <a:xfrm>
            <a:off x="1907704" y="4725144"/>
            <a:ext cx="1845249" cy="1440160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b="1" dirty="0" smtClean="0"/>
              <a:t>2.90 €</a:t>
            </a:r>
            <a:endParaRPr lang="ca-E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 descr="06d53c808d4e755c20fbc700eae5edbf.jpg"/>
          <p:cNvPicPr>
            <a:picLocks noChangeAspect="1"/>
          </p:cNvPicPr>
          <p:nvPr/>
        </p:nvPicPr>
        <p:blipFill rotWithShape="1">
          <a:blip r:embed="rId2" cstate="print"/>
          <a:srcRect l="9565" t="5924" r="8806" b="11401"/>
          <a:stretch/>
        </p:blipFill>
        <p:spPr>
          <a:xfrm>
            <a:off x="5715008" y="2318326"/>
            <a:ext cx="3121892" cy="2115129"/>
          </a:xfrm>
          <a:prstGeom prst="rect">
            <a:avLst/>
          </a:prstGeom>
        </p:spPr>
      </p:pic>
      <p:pic>
        <p:nvPicPr>
          <p:cNvPr id="9" name="Imatge 8" descr="almendrado.jpg"/>
          <p:cNvPicPr>
            <a:picLocks noChangeAspect="1"/>
          </p:cNvPicPr>
          <p:nvPr/>
        </p:nvPicPr>
        <p:blipFill rotWithShape="1">
          <a:blip r:embed="rId3"/>
          <a:srcRect b="3974"/>
          <a:stretch/>
        </p:blipFill>
        <p:spPr>
          <a:xfrm>
            <a:off x="6876256" y="4267406"/>
            <a:ext cx="1976438" cy="1897898"/>
          </a:xfrm>
          <a:prstGeom prst="rect">
            <a:avLst/>
          </a:prstGeom>
        </p:spPr>
      </p:pic>
      <p:sp>
        <p:nvSpPr>
          <p:cNvPr id="7" name="QuadreDeText 6"/>
          <p:cNvSpPr txBox="1"/>
          <p:nvPr/>
        </p:nvSpPr>
        <p:spPr>
          <a:xfrm>
            <a:off x="3286116" y="564357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10" name="QuadreDeText 9"/>
          <p:cNvSpPr txBox="1"/>
          <p:nvPr/>
        </p:nvSpPr>
        <p:spPr>
          <a:xfrm>
            <a:off x="971600" y="563488"/>
            <a:ext cx="431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Arial Black" pitchFamily="34" charset="0"/>
              </a:rPr>
              <a:t>AMETLLATS</a:t>
            </a:r>
          </a:p>
        </p:txBody>
      </p:sp>
      <p:sp>
        <p:nvSpPr>
          <p:cNvPr id="14" name="Explosió 2 13"/>
          <p:cNvSpPr/>
          <p:nvPr/>
        </p:nvSpPr>
        <p:spPr>
          <a:xfrm>
            <a:off x="1907704" y="4725144"/>
            <a:ext cx="1845249" cy="1440160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b="1" dirty="0" smtClean="0"/>
              <a:t>4.25 €</a:t>
            </a:r>
            <a:endParaRPr lang="ca-ES" b="1" dirty="0"/>
          </a:p>
        </p:txBody>
      </p:sp>
      <p:sp>
        <p:nvSpPr>
          <p:cNvPr id="16" name="QuadreDeText 15"/>
          <p:cNvSpPr txBox="1"/>
          <p:nvPr/>
        </p:nvSpPr>
        <p:spPr>
          <a:xfrm>
            <a:off x="959843" y="1150015"/>
            <a:ext cx="755735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DESCRIPCIÓ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pt-BR" sz="1600" dirty="0">
                <a:latin typeface="Arial Black" pitchFamily="34" charset="0"/>
              </a:rPr>
              <a:t>Unes </a:t>
            </a:r>
            <a:r>
              <a:rPr lang="pt-BR" sz="1600" dirty="0" err="1">
                <a:latin typeface="Arial Black" pitchFamily="34" charset="0"/>
              </a:rPr>
              <a:t>galetes</a:t>
            </a:r>
            <a:r>
              <a:rPr lang="pt-BR" sz="1600" dirty="0">
                <a:latin typeface="Arial Black" pitchFamily="34" charset="0"/>
              </a:rPr>
              <a:t> </a:t>
            </a:r>
            <a:r>
              <a:rPr lang="pt-BR" sz="1600" dirty="0" err="1">
                <a:latin typeface="Arial Black" pitchFamily="34" charset="0"/>
              </a:rPr>
              <a:t>boníssimes</a:t>
            </a:r>
            <a:r>
              <a:rPr lang="pt-BR" sz="1600" dirty="0">
                <a:latin typeface="Arial Black" pitchFamily="34" charset="0"/>
              </a:rPr>
              <a:t> </a:t>
            </a:r>
            <a:r>
              <a:rPr lang="pt-BR" sz="1600" dirty="0" err="1">
                <a:latin typeface="Arial Black" pitchFamily="34" charset="0"/>
              </a:rPr>
              <a:t>feta</a:t>
            </a:r>
            <a:r>
              <a:rPr lang="pt-BR" sz="1600" dirty="0">
                <a:latin typeface="Arial Black" pitchFamily="34" charset="0"/>
              </a:rPr>
              <a:t> </a:t>
            </a:r>
            <a:r>
              <a:rPr lang="pt-BR" sz="1600" dirty="0" err="1" smtClean="0">
                <a:latin typeface="Arial Black" pitchFamily="34" charset="0"/>
              </a:rPr>
              <a:t>amb</a:t>
            </a:r>
            <a:r>
              <a:rPr lang="pt-BR" sz="1600" dirty="0" smtClean="0">
                <a:latin typeface="Arial Black" pitchFamily="34" charset="0"/>
              </a:rPr>
              <a:t> pasta </a:t>
            </a:r>
            <a:r>
              <a:rPr lang="pt-BR" sz="1600" dirty="0">
                <a:latin typeface="Arial Black" pitchFamily="34" charset="0"/>
              </a:rPr>
              <a:t>d’</a:t>
            </a:r>
            <a:r>
              <a:rPr lang="pt-BR" sz="1600" dirty="0" err="1">
                <a:latin typeface="Arial Black" pitchFamily="34" charset="0"/>
              </a:rPr>
              <a:t>ametlles</a:t>
            </a:r>
            <a:r>
              <a:rPr lang="pt-BR" sz="1600" dirty="0">
                <a:latin typeface="Arial Black" pitchFamily="34" charset="0"/>
              </a:rPr>
              <a:t>, farina, mel o sucre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INGREDIENTS</a:t>
            </a:r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>
                <a:latin typeface="Arial Black" pitchFamily="34" charset="0"/>
              </a:rPr>
              <a:t>Ametlles picades, sucre, ou, ratlladura de llimona i canyella mòlta</a:t>
            </a:r>
          </a:p>
          <a:p>
            <a:pPr algn="just"/>
            <a:endParaRPr lang="ca-ES" sz="1600" dirty="0" smtClean="0"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CONSERVACIÓ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smtClean="0">
                <a:latin typeface="Arial Black" pitchFamily="34" charset="0"/>
              </a:rPr>
              <a:t>Un mes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PES</a:t>
            </a:r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>
                <a:latin typeface="Arial Black" pitchFamily="34" charset="0"/>
              </a:rPr>
              <a:t>250 </a:t>
            </a:r>
            <a:r>
              <a:rPr lang="ca-ES" sz="1600" dirty="0" err="1">
                <a:latin typeface="Arial Black" pitchFamily="34" charset="0"/>
              </a:rPr>
              <a:t>gr</a:t>
            </a:r>
            <a:endParaRPr lang="ca-ES" sz="1600" dirty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ENVÀS: </a:t>
            </a:r>
            <a:r>
              <a:rPr lang="ca-ES" sz="1600" dirty="0" smtClean="0">
                <a:latin typeface="Arial Black" pitchFamily="34" charset="0"/>
              </a:rPr>
              <a:t>Bossa de plàstic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PROVEÏDOR</a:t>
            </a:r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>
                <a:latin typeface="Arial Black" pitchFamily="34" charset="0"/>
              </a:rPr>
              <a:t>Can Massot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REFERÈNCIA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smtClean="0">
                <a:latin typeface="Arial Black" pitchFamily="34" charset="0"/>
              </a:rPr>
              <a:t>05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PREU:</a:t>
            </a:r>
          </a:p>
          <a:p>
            <a:pPr algn="just"/>
            <a:endParaRPr lang="ca-ES" sz="1600" dirty="0">
              <a:latin typeface="Arial Black" pitchFamily="34" charset="0"/>
            </a:endParaRPr>
          </a:p>
        </p:txBody>
      </p:sp>
      <p:pic>
        <p:nvPicPr>
          <p:cNvPr id="11" name="Imatge 10" descr="images.jpg"/>
          <p:cNvPicPr>
            <a:picLocks noChangeAspect="1"/>
          </p:cNvPicPr>
          <p:nvPr/>
        </p:nvPicPr>
        <p:blipFill rotWithShape="1">
          <a:blip r:embed="rId4"/>
          <a:srcRect t="14673" b="14024"/>
          <a:stretch/>
        </p:blipFill>
        <p:spPr>
          <a:xfrm>
            <a:off x="4975522" y="4267407"/>
            <a:ext cx="1885950" cy="18978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reDeText 5"/>
          <p:cNvSpPr txBox="1"/>
          <p:nvPr/>
        </p:nvSpPr>
        <p:spPr>
          <a:xfrm>
            <a:off x="971600" y="563488"/>
            <a:ext cx="431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Arial Black" pitchFamily="34" charset="0"/>
              </a:rPr>
              <a:t>GALETES VARIADES</a:t>
            </a:r>
          </a:p>
        </p:txBody>
      </p:sp>
      <p:sp>
        <p:nvSpPr>
          <p:cNvPr id="8" name="QuadreDeText 7"/>
          <p:cNvSpPr txBox="1"/>
          <p:nvPr/>
        </p:nvSpPr>
        <p:spPr>
          <a:xfrm>
            <a:off x="971600" y="1268760"/>
            <a:ext cx="7200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DESCRIPCIÓ</a:t>
            </a:r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smtClean="0">
                <a:latin typeface="Arial Black" pitchFamily="34" charset="0"/>
              </a:rPr>
              <a:t>Galetes de diferents sabors i mesures</a:t>
            </a:r>
          </a:p>
          <a:p>
            <a:pPr algn="just"/>
            <a:endParaRPr lang="ca-ES" sz="1600" dirty="0" smtClean="0"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INGREDIENTS: </a:t>
            </a:r>
            <a:r>
              <a:rPr lang="ca-ES" sz="1600" dirty="0" smtClean="0">
                <a:latin typeface="Arial Black" pitchFamily="34" charset="0"/>
              </a:rPr>
              <a:t>Farina, sucre, ous, aigua, glucosa, sal, xocolata, lecitina </a:t>
            </a:r>
            <a:r>
              <a:rPr lang="ca-ES" sz="1600" dirty="0">
                <a:latin typeface="Arial Black" pitchFamily="34" charset="0"/>
              </a:rPr>
              <a:t>de soja</a:t>
            </a:r>
            <a:r>
              <a:rPr lang="ca-ES" sz="1600" dirty="0" smtClean="0">
                <a:latin typeface="Arial Black" pitchFamily="34" charset="0"/>
              </a:rPr>
              <a:t>, llevat, ametlles, llet, greix </a:t>
            </a:r>
            <a:r>
              <a:rPr lang="ca-ES" sz="1600" dirty="0">
                <a:latin typeface="Arial Black" pitchFamily="34" charset="0"/>
              </a:rPr>
              <a:t>vegetal </a:t>
            </a:r>
            <a:r>
              <a:rPr lang="ca-ES" sz="1600" dirty="0" smtClean="0">
                <a:latin typeface="Arial Black" pitchFamily="34" charset="0"/>
              </a:rPr>
              <a:t>i animal i vainilla.</a:t>
            </a:r>
            <a:endParaRPr lang="ca-ES" sz="1600" dirty="0">
              <a:latin typeface="Arial Black" pitchFamily="34" charset="0"/>
            </a:endParaRPr>
          </a:p>
          <a:p>
            <a:pPr algn="just"/>
            <a:endParaRPr lang="ca-ES" sz="1600" dirty="0" smtClean="0"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CONSERVACIÓ:</a:t>
            </a: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PES</a:t>
            </a:r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>
                <a:latin typeface="Arial Black" pitchFamily="34" charset="0"/>
              </a:rPr>
              <a:t>250 </a:t>
            </a:r>
            <a:r>
              <a:rPr lang="ca-ES" sz="1600" dirty="0" err="1">
                <a:latin typeface="Arial Black" pitchFamily="34" charset="0"/>
              </a:rPr>
              <a:t>gr</a:t>
            </a:r>
            <a:endParaRPr lang="ca-ES" sz="1600" dirty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ENVÀS</a:t>
            </a:r>
            <a:r>
              <a:rPr lang="ca-ES" sz="1600" dirty="0">
                <a:solidFill>
                  <a:srgbClr val="FF6600"/>
                </a:solidFill>
                <a:latin typeface="Arial Black" pitchFamily="34" charset="0"/>
              </a:rPr>
              <a:t>: </a:t>
            </a:r>
            <a:r>
              <a:rPr lang="ca-ES" sz="1600" dirty="0" smtClean="0">
                <a:latin typeface="Arial Black" pitchFamily="34" charset="0"/>
              </a:rPr>
              <a:t>Bossa de plàstic</a:t>
            </a:r>
            <a:endParaRPr lang="ca-ES" sz="1600" dirty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PROVEÏDOR: </a:t>
            </a:r>
            <a:r>
              <a:rPr lang="ca-ES" sz="1600" dirty="0" smtClean="0">
                <a:latin typeface="Arial Black" pitchFamily="34" charset="0"/>
              </a:rPr>
              <a:t>Can Massot</a:t>
            </a: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REFERÈNCIA:</a:t>
            </a:r>
            <a:r>
              <a:rPr lang="ca-ES" sz="1600" dirty="0" smtClean="0">
                <a:latin typeface="Arial Black" pitchFamily="34" charset="0"/>
              </a:rPr>
              <a:t>06</a:t>
            </a:r>
            <a:endParaRPr lang="ca-ES" sz="1600" dirty="0" smtClean="0"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endParaRPr lang="ca-ES" sz="1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 algn="just"/>
            <a:r>
              <a:rPr lang="ca-ES" sz="1600" dirty="0" smtClean="0">
                <a:solidFill>
                  <a:srgbClr val="FF6600"/>
                </a:solidFill>
                <a:latin typeface="Arial Black" pitchFamily="34" charset="0"/>
              </a:rPr>
              <a:t>PREU:</a:t>
            </a:r>
          </a:p>
          <a:p>
            <a:pPr algn="just"/>
            <a:endParaRPr lang="ca-ES" sz="1600" dirty="0">
              <a:latin typeface="Arial Black" pitchFamily="34" charset="0"/>
            </a:endParaRPr>
          </a:p>
        </p:txBody>
      </p:sp>
      <p:sp>
        <p:nvSpPr>
          <p:cNvPr id="9" name="Explosió 2 8"/>
          <p:cNvSpPr/>
          <p:nvPr/>
        </p:nvSpPr>
        <p:spPr>
          <a:xfrm>
            <a:off x="1907704" y="4869160"/>
            <a:ext cx="1845249" cy="1440160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b="1" dirty="0" smtClean="0"/>
              <a:t>3.00</a:t>
            </a:r>
            <a:r>
              <a:rPr lang="ca-ES" b="1" dirty="0" smtClean="0"/>
              <a:t> </a:t>
            </a:r>
            <a:r>
              <a:rPr lang="ca-ES" b="1" dirty="0" smtClean="0"/>
              <a:t>€</a:t>
            </a:r>
            <a:endParaRPr lang="ca-E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640</Words>
  <Application>Microsoft Office PowerPoint</Application>
  <PresentationFormat>Presentació en pantalla (4:3)</PresentationFormat>
  <Paragraphs>199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15</vt:i4>
      </vt:variant>
    </vt:vector>
  </HeadingPairs>
  <TitlesOfParts>
    <vt:vector size="16" baseType="lpstr">
      <vt:lpstr>Tema de l'Office</vt:lpstr>
      <vt:lpstr>Diapositiva 1</vt:lpstr>
      <vt:lpstr>Diapositiva 2</vt:lpstr>
      <vt:lpstr>PRODUCTES ALIMENTARIS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PRODUCTES  DECORATIUS</vt:lpstr>
      <vt:lpstr>Diapositiva 13</vt:lpstr>
      <vt:lpstr>Diapositiva 14</vt:lpstr>
      <vt:lpstr>Molt important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CARQUINYOLIS</dc:title>
  <dc:creator>aula</dc:creator>
  <cp:lastModifiedBy>aula</cp:lastModifiedBy>
  <cp:revision>31</cp:revision>
  <dcterms:created xsi:type="dcterms:W3CDTF">2017-01-25T10:38:35Z</dcterms:created>
  <dcterms:modified xsi:type="dcterms:W3CDTF">2017-03-02T13:56:22Z</dcterms:modified>
</cp:coreProperties>
</file>